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Lst>
  <p:sldSz cx="7772400" cy="100584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2382" y="-6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362F769-4992-4533-9BDB-40A2CB0C2885}"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43613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2F769-4992-4533-9BDB-40A2CB0C2885}"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110181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2F769-4992-4533-9BDB-40A2CB0C2885}"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87453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2F769-4992-4533-9BDB-40A2CB0C2885}"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364745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62F769-4992-4533-9BDB-40A2CB0C2885}"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19335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62F769-4992-4533-9BDB-40A2CB0C2885}"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359050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62F769-4992-4533-9BDB-40A2CB0C2885}"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326668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62F769-4992-4533-9BDB-40A2CB0C2885}"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156375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2F769-4992-4533-9BDB-40A2CB0C2885}"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270349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362F769-4992-4533-9BDB-40A2CB0C2885}"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140178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362F769-4992-4533-9BDB-40A2CB0C2885}"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5DA34-E0C4-4A77-B832-9D9221A51AC4}" type="slidenum">
              <a:rPr lang="en-US" smtClean="0"/>
              <a:t>‹#›</a:t>
            </a:fld>
            <a:endParaRPr lang="en-US"/>
          </a:p>
        </p:txBody>
      </p:sp>
    </p:spTree>
    <p:extLst>
      <p:ext uri="{BB962C8B-B14F-4D97-AF65-F5344CB8AC3E}">
        <p14:creationId xmlns:p14="http://schemas.microsoft.com/office/powerpoint/2010/main" val="170694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362F769-4992-4533-9BDB-40A2CB0C2885}" type="datetimeFigureOut">
              <a:rPr lang="en-US" smtClean="0"/>
              <a:t>7/21/2020</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6AE5DA34-E0C4-4A77-B832-9D9221A51AC4}" type="slidenum">
              <a:rPr lang="en-US" smtClean="0"/>
              <a:t>‹#›</a:t>
            </a:fld>
            <a:endParaRPr lang="en-US"/>
          </a:p>
        </p:txBody>
      </p:sp>
    </p:spTree>
    <p:extLst>
      <p:ext uri="{BB962C8B-B14F-4D97-AF65-F5344CB8AC3E}">
        <p14:creationId xmlns:p14="http://schemas.microsoft.com/office/powerpoint/2010/main" val="3436124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pinterest.com/studentsavvy" TargetMode="External"/><Relationship Id="rId18" Type="http://schemas.openxmlformats.org/officeDocument/2006/relationships/image" Target="../media/image12.png"/><Relationship Id="rId3" Type="http://schemas.openxmlformats.org/officeDocument/2006/relationships/hyperlink" Target="https://www.dollarphotoclub.com/" TargetMode="External"/><Relationship Id="rId21" Type="http://schemas.openxmlformats.org/officeDocument/2006/relationships/hyperlink" Target="https://www.teacherspayteachers.com/Product/KG-Two-is-Better-Than-One-Font-Personal-Use-348706" TargetMode="External"/><Relationship Id="rId7" Type="http://schemas.openxmlformats.org/officeDocument/2006/relationships/hyperlink" Target="http://www.kimberlygeswein.com/" TargetMode="External"/><Relationship Id="rId12" Type="http://schemas.openxmlformats.org/officeDocument/2006/relationships/hyperlink" Target="http://www.facebook.com/studentsavvy" TargetMode="External"/><Relationship Id="rId17" Type="http://schemas.openxmlformats.org/officeDocument/2006/relationships/image" Target="../media/image11.png"/><Relationship Id="rId2" Type="http://schemas.openxmlformats.org/officeDocument/2006/relationships/image" Target="../media/image4.jpeg"/><Relationship Id="rId16" Type="http://schemas.openxmlformats.org/officeDocument/2006/relationships/hyperlink" Target="studentsavvyontpt.blogspot.com" TargetMode="External"/><Relationship Id="rId20" Type="http://schemas.openxmlformats.org/officeDocument/2006/relationships/hyperlink" Target="http://www.kevinandamanda.com/fonts/freescrapbookfonts/digs-my-hart/" TargetMode="External"/><Relationship Id="rId1" Type="http://schemas.openxmlformats.org/officeDocument/2006/relationships/slideLayout" Target="../slideLayouts/slideLayout1.xml"/><Relationship Id="rId6" Type="http://schemas.openxmlformats.org/officeDocument/2006/relationships/hyperlink" Target="http://www.kevinandamanda.com/fonts/" TargetMode="External"/><Relationship Id="rId11" Type="http://schemas.openxmlformats.org/officeDocument/2006/relationships/image" Target="../media/image9.png"/><Relationship Id="rId24" Type="http://schemas.openxmlformats.org/officeDocument/2006/relationships/image" Target="../media/image13.png"/><Relationship Id="rId5" Type="http://schemas.openxmlformats.org/officeDocument/2006/relationships/hyperlink" Target="https://www.teacherspayteachers.com/Store/Glitter-Meets-Glue-Designs" TargetMode="External"/><Relationship Id="rId15" Type="http://schemas.openxmlformats.org/officeDocument/2006/relationships/image" Target="../media/image10.png"/><Relationship Id="rId23" Type="http://schemas.openxmlformats.org/officeDocument/2006/relationships/hyperlink" Target="http://www.kevinandamanda.com/fonts/freescrapbookfonts/wish-i-were-taller/" TargetMode="External"/><Relationship Id="rId10" Type="http://schemas.openxmlformats.org/officeDocument/2006/relationships/image" Target="../media/image8.png"/><Relationship Id="rId19" Type="http://schemas.openxmlformats.org/officeDocument/2006/relationships/hyperlink" Target="http://www.dafont.com/short-stack.font" TargetMode="External"/><Relationship Id="rId4" Type="http://schemas.openxmlformats.org/officeDocument/2006/relationships/image" Target="../media/image5.png"/><Relationship Id="rId9" Type="http://schemas.openxmlformats.org/officeDocument/2006/relationships/image" Target="../media/image7.jpg"/><Relationship Id="rId14" Type="http://schemas.openxmlformats.org/officeDocument/2006/relationships/hyperlink" Target="wwww.teacherspayteachers.com/store/studentsavvy" TargetMode="External"/><Relationship Id="rId22" Type="http://schemas.openxmlformats.org/officeDocument/2006/relationships/hyperlink" Target="https://www.teacherspayteachers.com/Product/KG-Payphone-Font-Personal-Use-34852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7.png"/><Relationship Id="rId12" Type="http://schemas.microsoft.com/office/2007/relationships/hdphoto" Target="../media/hdphoto1.wdp"/><Relationship Id="rId17" Type="http://schemas.openxmlformats.org/officeDocument/2006/relationships/image" Target="../media/image45.png"/><Relationship Id="rId2" Type="http://schemas.openxmlformats.org/officeDocument/2006/relationships/image" Target="../media/image32.png"/><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teacherspayteachers.com/Product/Early-Finishers-1247310" TargetMode="External"/><Relationship Id="rId18" Type="http://schemas.openxmlformats.org/officeDocument/2006/relationships/image" Target="../media/image56.jpeg"/><Relationship Id="rId3" Type="http://schemas.openxmlformats.org/officeDocument/2006/relationships/hyperlink" Target="https://www.teacherspayteachers.com/Product/Rhythm-and-Music-1706261" TargetMode="External"/><Relationship Id="rId7" Type="http://schemas.openxmlformats.org/officeDocument/2006/relationships/image" Target="../media/image49.jpeg"/><Relationship Id="rId12" Type="http://schemas.openxmlformats.org/officeDocument/2006/relationships/image" Target="../media/image53.jpeg"/><Relationship Id="rId17" Type="http://schemas.openxmlformats.org/officeDocument/2006/relationships/hyperlink" Target="https://www.teacherspayteachers.com/Product/Music-Unit-Explore-by-Genre-1726142" TargetMode="External"/><Relationship Id="rId2" Type="http://schemas.openxmlformats.org/officeDocument/2006/relationships/image" Target="../media/image46.png"/><Relationship Id="rId16" Type="http://schemas.openxmlformats.org/officeDocument/2006/relationships/image" Target="../media/image55.jpeg"/><Relationship Id="rId20"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48.jpeg"/><Relationship Id="rId11" Type="http://schemas.openxmlformats.org/officeDocument/2006/relationships/hyperlink" Target="https://www.teacherspayteachers.com/Product/Biomes-1328020" TargetMode="External"/><Relationship Id="rId5" Type="http://schemas.openxmlformats.org/officeDocument/2006/relationships/hyperlink" Target="http://teacherspayteachers.com/store/studentsavvy" TargetMode="External"/><Relationship Id="rId15" Type="http://schemas.openxmlformats.org/officeDocument/2006/relationships/hyperlink" Target="https://www.teacherspayteachers.com/Product/Substitute-Plans-1581522" TargetMode="External"/><Relationship Id="rId10" Type="http://schemas.openxmlformats.org/officeDocument/2006/relationships/image" Target="../media/image52.png"/><Relationship Id="rId19" Type="http://schemas.openxmlformats.org/officeDocument/2006/relationships/hyperlink" Target="https://www.teacherspayteachers.com/Product/All-About-Me-Book-1355869" TargetMode="External"/><Relationship Id="rId4" Type="http://schemas.openxmlformats.org/officeDocument/2006/relationships/image" Target="../media/image47.jpeg"/><Relationship Id="rId9" Type="http://schemas.openxmlformats.org/officeDocument/2006/relationships/image" Target="../media/image51.jpeg"/><Relationship Id="rId1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8138" y="-172831"/>
            <a:ext cx="7818306" cy="396322"/>
          </a:xfrm>
          <a:prstGeom prst="rect">
            <a:avLst/>
          </a:prstGeom>
        </p:spPr>
      </p:pic>
      <p:pic>
        <p:nvPicPr>
          <p:cNvPr id="89" name="Picture 88"/>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16200000">
            <a:off x="-4998776" y="4833818"/>
            <a:ext cx="10038649" cy="371013"/>
          </a:xfrm>
          <a:prstGeom prst="rect">
            <a:avLst/>
          </a:prstGeom>
        </p:spPr>
      </p:pic>
      <p:pic>
        <p:nvPicPr>
          <p:cNvPr id="90" name="Picture 89"/>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39195" y="9824234"/>
            <a:ext cx="7818306" cy="396322"/>
          </a:xfrm>
          <a:prstGeom prst="rect">
            <a:avLst/>
          </a:prstGeom>
        </p:spPr>
      </p:pic>
      <p:pic>
        <p:nvPicPr>
          <p:cNvPr id="91" name="Picture 90"/>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16200000">
            <a:off x="2718170" y="4819613"/>
            <a:ext cx="10038649" cy="371013"/>
          </a:xfrm>
          <a:prstGeom prst="rect">
            <a:avLst/>
          </a:prstGeom>
        </p:spPr>
      </p:pic>
      <p:sp>
        <p:nvSpPr>
          <p:cNvPr id="6" name="Rectangle 5"/>
          <p:cNvSpPr/>
          <p:nvPr/>
        </p:nvSpPr>
        <p:spPr>
          <a:xfrm>
            <a:off x="6348095" y="9766616"/>
            <a:ext cx="1383712" cy="215444"/>
          </a:xfrm>
          <a:prstGeom prst="rect">
            <a:avLst/>
          </a:prstGeom>
        </p:spPr>
        <p:txBody>
          <a:bodyPr wrap="none">
            <a:spAutoFit/>
          </a:bodyPr>
          <a:lstStyle/>
          <a:p>
            <a:pPr algn="ctr"/>
            <a:r>
              <a:rPr lang="en-US" sz="800"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800" dirty="0">
                <a:effectLst>
                  <a:outerShdw blurRad="38100" dist="38100" dir="2700000" algn="tl">
                    <a:srgbClr val="000000">
                      <a:alpha val="43137"/>
                    </a:srgbClr>
                  </a:outerShdw>
                </a:effectLst>
                <a:latin typeface="Short Stack" panose="02010500040000000007" pitchFamily="2" charset="0"/>
              </a:rPr>
              <a:t>© 2015</a:t>
            </a:r>
            <a:endParaRPr lang="en-US" sz="800"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87" y="1919287"/>
            <a:ext cx="6219825" cy="6219825"/>
          </a:xfrm>
          <a:prstGeom prst="rect">
            <a:avLst/>
          </a:prstGeom>
        </p:spPr>
      </p:pic>
    </p:spTree>
    <p:extLst>
      <p:ext uri="{BB962C8B-B14F-4D97-AF65-F5344CB8AC3E}">
        <p14:creationId xmlns:p14="http://schemas.microsoft.com/office/powerpoint/2010/main" val="273612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830" y="-154211"/>
            <a:ext cx="8176384" cy="10385706"/>
          </a:xfrm>
          <a:prstGeom prst="rect">
            <a:avLst/>
          </a:prstGeom>
        </p:spPr>
      </p:pic>
      <p:sp>
        <p:nvSpPr>
          <p:cNvPr id="27" name="Rectangle 26"/>
          <p:cNvSpPr/>
          <p:nvPr/>
        </p:nvSpPr>
        <p:spPr>
          <a:xfrm>
            <a:off x="408515" y="8826367"/>
            <a:ext cx="4320413" cy="510653"/>
          </a:xfrm>
          <a:prstGeom prst="rect">
            <a:avLst/>
          </a:prstGeom>
        </p:spPr>
        <p:txBody>
          <a:bodyPr wrap="none">
            <a:spAutoFit/>
          </a:bodyPr>
          <a:lstStyle/>
          <a:p>
            <a:pPr algn="ctr"/>
            <a:r>
              <a:rPr lang="en-US" sz="1359" dirty="0">
                <a:latin typeface="Short Stack" panose="02010500040000000007" pitchFamily="2" charset="0"/>
                <a:ea typeface="KBZipaDeeDooDah" panose="02000603000000000000" pitchFamily="2" charset="0"/>
              </a:rPr>
              <a:t>clipart purchased and downloaded from: </a:t>
            </a:r>
          </a:p>
          <a:p>
            <a:pPr algn="ctr"/>
            <a:r>
              <a:rPr lang="en-US" sz="1359" b="1" dirty="0">
                <a:latin typeface="Short Stack" panose="02010500040000000007" pitchFamily="2" charset="0"/>
                <a:ea typeface="KBZipaDeeDooDah" panose="02000603000000000000" pitchFamily="2" charset="0"/>
                <a:hlinkClick r:id="rId3"/>
              </a:rPr>
              <a:t>Dollar Photo Club </a:t>
            </a:r>
            <a:endParaRPr lang="en-US" sz="1068" b="1" dirty="0">
              <a:latin typeface="Short Stack" panose="02010500040000000007" pitchFamily="2" charset="0"/>
              <a:ea typeface="KBZipaDeeDooDah" panose="02000603000000000000" pitchFamily="2" charset="0"/>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316" y="9126958"/>
            <a:ext cx="1645352" cy="504323"/>
          </a:xfrm>
          <a:prstGeom prst="rect">
            <a:avLst/>
          </a:prstGeom>
        </p:spPr>
      </p:pic>
      <p:sp>
        <p:nvSpPr>
          <p:cNvPr id="29" name="Rectangle 28"/>
          <p:cNvSpPr/>
          <p:nvPr/>
        </p:nvSpPr>
        <p:spPr>
          <a:xfrm>
            <a:off x="408515" y="7515029"/>
            <a:ext cx="3667992" cy="329321"/>
          </a:xfrm>
          <a:prstGeom prst="rect">
            <a:avLst/>
          </a:prstGeom>
          <a:noFill/>
        </p:spPr>
        <p:txBody>
          <a:bodyPr wrap="none">
            <a:spAutoFit/>
          </a:bodyPr>
          <a:lstStyle/>
          <a:p>
            <a:pPr algn="ctr"/>
            <a:r>
              <a:rPr lang="en-US" sz="1540" b="1" dirty="0">
                <a:solidFill>
                  <a:srgbClr val="4FC2C1"/>
                </a:solidFill>
                <a:latin typeface="Short Stack" panose="02010500040000000007" pitchFamily="2" charset="0"/>
                <a:ea typeface="KBZipaDeeDooDah" panose="02000603000000000000" pitchFamily="2" charset="0"/>
              </a:rPr>
              <a:t>borders</a:t>
            </a:r>
            <a:r>
              <a:rPr lang="en-US" sz="1540" dirty="0">
                <a:latin typeface="Short Stack" panose="02010500040000000007" pitchFamily="2" charset="0"/>
                <a:ea typeface="KBZipaDeeDooDah" panose="02000603000000000000" pitchFamily="2" charset="0"/>
              </a:rPr>
              <a:t> by </a:t>
            </a:r>
            <a:r>
              <a:rPr lang="en-US" sz="1540" b="1" dirty="0">
                <a:latin typeface="Short Stack" panose="02010500040000000007" pitchFamily="2" charset="0"/>
                <a:ea typeface="KBZipaDeeDooDah" panose="02000603000000000000" pitchFamily="2" charset="0"/>
                <a:hlinkClick r:id="rId5"/>
              </a:rPr>
              <a:t>Glitter Meets Glue </a:t>
            </a:r>
            <a:endParaRPr lang="en-US" sz="1100" b="1" dirty="0">
              <a:latin typeface="Short Stack" panose="02010500040000000007" pitchFamily="2" charset="0"/>
              <a:ea typeface="KBZipaDeeDooDah" panose="02000603000000000000" pitchFamily="2" charset="0"/>
            </a:endParaRPr>
          </a:p>
        </p:txBody>
      </p:sp>
      <p:sp>
        <p:nvSpPr>
          <p:cNvPr id="31" name="Rectangle 30"/>
          <p:cNvSpPr/>
          <p:nvPr/>
        </p:nvSpPr>
        <p:spPr>
          <a:xfrm>
            <a:off x="467025" y="7931699"/>
            <a:ext cx="3600666" cy="553998"/>
          </a:xfrm>
          <a:prstGeom prst="rect">
            <a:avLst/>
          </a:prstGeom>
        </p:spPr>
        <p:txBody>
          <a:bodyPr wrap="none">
            <a:spAutoFit/>
          </a:bodyPr>
          <a:lstStyle/>
          <a:p>
            <a:pPr algn="ctr"/>
            <a:r>
              <a:rPr lang="en-US" sz="1500" b="1" dirty="0">
                <a:solidFill>
                  <a:srgbClr val="4FC2C1"/>
                </a:solidFill>
                <a:latin typeface="Short Stack" panose="02010500040000000007" pitchFamily="2" charset="0"/>
                <a:ea typeface="KBZipaDeeDooDah" panose="02000603000000000000" pitchFamily="2" charset="0"/>
              </a:rPr>
              <a:t>fonts</a:t>
            </a:r>
            <a:r>
              <a:rPr lang="en-US" sz="1500" b="1" dirty="0">
                <a:latin typeface="Short Stack" panose="02010500040000000007" pitchFamily="2" charset="0"/>
                <a:ea typeface="KBZipaDeeDooDah" panose="02000603000000000000" pitchFamily="2" charset="0"/>
              </a:rPr>
              <a:t> by </a:t>
            </a:r>
            <a:r>
              <a:rPr lang="en-US" sz="1500" b="1" dirty="0">
                <a:latin typeface="Short Stack" panose="02010500040000000007" pitchFamily="2" charset="0"/>
                <a:ea typeface="KBZipaDeeDooDah" panose="02000603000000000000" pitchFamily="2" charset="0"/>
                <a:hlinkClick r:id="rId6"/>
              </a:rPr>
              <a:t>Kevin &amp; Amanda Fonts</a:t>
            </a:r>
            <a:endParaRPr lang="en-US" sz="1500" b="1" dirty="0">
              <a:latin typeface="Short Stack" panose="02010500040000000007" pitchFamily="2" charset="0"/>
              <a:ea typeface="KBZipaDeeDooDah" panose="02000603000000000000" pitchFamily="2" charset="0"/>
            </a:endParaRPr>
          </a:p>
          <a:p>
            <a:pPr algn="ctr"/>
            <a:r>
              <a:rPr lang="en-US" sz="1500" b="1" dirty="0">
                <a:latin typeface="Short Stack" panose="02010500040000000007" pitchFamily="2" charset="0"/>
                <a:ea typeface="KBZipaDeeDooDah" panose="02000603000000000000" pitchFamily="2" charset="0"/>
                <a:hlinkClick r:id="rId7"/>
              </a:rPr>
              <a:t>Kimberly </a:t>
            </a:r>
            <a:r>
              <a:rPr lang="en-US" sz="1500" b="1" dirty="0" err="1">
                <a:latin typeface="Short Stack" panose="02010500040000000007" pitchFamily="2" charset="0"/>
                <a:ea typeface="KBZipaDeeDooDah" panose="02000603000000000000" pitchFamily="2" charset="0"/>
                <a:hlinkClick r:id="rId7"/>
              </a:rPr>
              <a:t>Geswein</a:t>
            </a:r>
            <a:endParaRPr lang="en-US" sz="1500" b="1" dirty="0">
              <a:latin typeface="Short Stack" panose="02010500040000000007" pitchFamily="2" charset="0"/>
              <a:ea typeface="KBZipaDeeDooDah" panose="02000603000000000000" pitchFamily="2" charset="0"/>
            </a:endParaRPr>
          </a:p>
        </p:txBody>
      </p:sp>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0668" y="7351461"/>
            <a:ext cx="1141843" cy="1047563"/>
          </a:xfrm>
          <a:prstGeom prst="rect">
            <a:avLst/>
          </a:prstGeom>
        </p:spPr>
      </p:pic>
      <p:pic>
        <p:nvPicPr>
          <p:cNvPr id="56" name="Picture 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813" y="6694059"/>
            <a:ext cx="607739" cy="607739"/>
          </a:xfrm>
          <a:prstGeom prst="rect">
            <a:avLst/>
          </a:prstGeom>
        </p:spPr>
      </p:pic>
      <p:sp>
        <p:nvSpPr>
          <p:cNvPr id="57" name="Rectangle 56"/>
          <p:cNvSpPr/>
          <p:nvPr/>
        </p:nvSpPr>
        <p:spPr>
          <a:xfrm>
            <a:off x="2986409" y="1537868"/>
            <a:ext cx="4416477" cy="461665"/>
          </a:xfrm>
          <a:prstGeom prst="rect">
            <a:avLst/>
          </a:prstGeom>
        </p:spPr>
        <p:txBody>
          <a:bodyPr wrap="square">
            <a:spAutoFit/>
          </a:bodyPr>
          <a:lstStyle/>
          <a:p>
            <a:pPr algn="ctr"/>
            <a:r>
              <a:rPr lang="en-US" sz="2400" dirty="0">
                <a:latin typeface="KBZipaDeeDooDah" panose="02000603000000000000" pitchFamily="2" charset="0"/>
                <a:ea typeface="KBZipaDeeDooDah" panose="02000603000000000000" pitchFamily="2" charset="0"/>
              </a:rPr>
              <a:t>thank you for downloading!</a:t>
            </a:r>
            <a:endParaRPr lang="en-US" sz="1200" dirty="0">
              <a:latin typeface="KBZipaDeeDooDah" panose="02000603000000000000" pitchFamily="2" charset="0"/>
              <a:ea typeface="KBZipaDeeDooDah" panose="02000603000000000000" pitchFamily="2" charset="0"/>
            </a:endParaRPr>
          </a:p>
        </p:txBody>
      </p:sp>
      <p:sp>
        <p:nvSpPr>
          <p:cNvPr id="58" name="Rectangle 57"/>
          <p:cNvSpPr/>
          <p:nvPr/>
        </p:nvSpPr>
        <p:spPr>
          <a:xfrm>
            <a:off x="537392" y="4161927"/>
            <a:ext cx="6924509" cy="1877437"/>
          </a:xfrm>
          <a:prstGeom prst="rect">
            <a:avLst/>
          </a:prstGeom>
        </p:spPr>
        <p:txBody>
          <a:bodyPr wrap="square">
            <a:spAutoFit/>
          </a:bodyPr>
          <a:lstStyle/>
          <a:p>
            <a:r>
              <a:rPr lang="en-US" sz="1200" dirty="0">
                <a:latin typeface="Short Stack" panose="02010500040000000007" pitchFamily="2" charset="0"/>
                <a:ea typeface="KBZipaDeeDooDah" panose="02000603000000000000" pitchFamily="2" charset="0"/>
              </a:rPr>
              <a:t>Thank you for downloading </a:t>
            </a:r>
            <a:r>
              <a:rPr lang="en-US" sz="1200" dirty="0" err="1">
                <a:latin typeface="Short Stack" panose="02010500040000000007" pitchFamily="2" charset="0"/>
                <a:ea typeface="KBZipaDeeDooDah" panose="02000603000000000000" pitchFamily="2" charset="0"/>
              </a:rPr>
              <a:t>StudentSavvy’s</a:t>
            </a:r>
            <a:r>
              <a:rPr lang="en-US" sz="1200" dirty="0">
                <a:latin typeface="Short Stack" panose="02010500040000000007" pitchFamily="2" charset="0"/>
                <a:ea typeface="KBZipaDeeDooDah" panose="02000603000000000000" pitchFamily="2" charset="0"/>
              </a:rPr>
              <a:t> Teacher Info Cards Freebie! If you have any questions regarding this product, please email me at </a:t>
            </a:r>
            <a:r>
              <a:rPr lang="en-US" sz="1200" u="sng" dirty="0">
                <a:latin typeface="Short Stack" panose="02010500040000000007" pitchFamily="2" charset="0"/>
                <a:ea typeface="KBZipaDeeDooDah" panose="02000603000000000000" pitchFamily="2" charset="0"/>
              </a:rPr>
              <a:t>studentsavvyontpt@gmail.com</a:t>
            </a:r>
          </a:p>
          <a:p>
            <a:pPr algn="ctr"/>
            <a:endParaRPr lang="en-US" sz="1600" dirty="0">
              <a:latin typeface="Short Stack" panose="02010500040000000007" pitchFamily="2" charset="0"/>
              <a:ea typeface="KBZipaDeeDooDah" panose="02000603000000000000" pitchFamily="2" charset="0"/>
            </a:endParaRPr>
          </a:p>
          <a:p>
            <a:pPr algn="ctr"/>
            <a:endParaRPr lang="en-US" sz="2000" dirty="0">
              <a:latin typeface="Short Stack" panose="02010500040000000007" pitchFamily="2" charset="0"/>
              <a:ea typeface="KBZipaDeeDooDah" panose="02000603000000000000" pitchFamily="2" charset="0"/>
            </a:endParaRPr>
          </a:p>
          <a:p>
            <a:pPr algn="ctr"/>
            <a:endParaRPr lang="en-US" sz="2000" dirty="0">
              <a:latin typeface="Short Stack" panose="02010500040000000007" pitchFamily="2" charset="0"/>
              <a:ea typeface="KBZipaDeeDooDah" panose="02000603000000000000" pitchFamily="2" charset="0"/>
            </a:endParaRPr>
          </a:p>
          <a:p>
            <a:pPr algn="ctr"/>
            <a:endParaRPr lang="en-US" sz="2400" dirty="0">
              <a:latin typeface="Short Stack" panose="02010500040000000007" pitchFamily="2" charset="0"/>
              <a:ea typeface="KBZipaDeeDooDah" panose="02000603000000000000" pitchFamily="2" charset="0"/>
            </a:endParaRPr>
          </a:p>
        </p:txBody>
      </p:sp>
      <p:sp>
        <p:nvSpPr>
          <p:cNvPr id="59" name="Rectangle 58"/>
          <p:cNvSpPr/>
          <p:nvPr/>
        </p:nvSpPr>
        <p:spPr>
          <a:xfrm>
            <a:off x="690148" y="405470"/>
            <a:ext cx="6420427" cy="584775"/>
          </a:xfrm>
          <a:prstGeom prst="rect">
            <a:avLst/>
          </a:prstGeom>
        </p:spPr>
        <p:txBody>
          <a:bodyPr wrap="square">
            <a:spAutoFit/>
          </a:bodyPr>
          <a:lstStyle/>
          <a:p>
            <a:pPr algn="ctr"/>
            <a:r>
              <a:rPr lang="en-US" sz="3200" dirty="0">
                <a:latin typeface="Wish I Were Taller" panose="02000000000000000000" pitchFamily="2" charset="0"/>
                <a:ea typeface="KBZipaDeeDooDah" panose="02000603000000000000" pitchFamily="2" charset="0"/>
              </a:rPr>
              <a:t>Teacher Info Cards Freebie!</a:t>
            </a:r>
          </a:p>
        </p:txBody>
      </p:sp>
      <p:sp>
        <p:nvSpPr>
          <p:cNvPr id="60" name="Rectangle 59"/>
          <p:cNvSpPr/>
          <p:nvPr/>
        </p:nvSpPr>
        <p:spPr>
          <a:xfrm>
            <a:off x="290101" y="3868611"/>
            <a:ext cx="2884123" cy="369332"/>
          </a:xfrm>
          <a:prstGeom prst="rect">
            <a:avLst/>
          </a:prstGeom>
        </p:spPr>
        <p:txBody>
          <a:bodyPr wrap="none">
            <a:spAutoFit/>
          </a:bodyPr>
          <a:lstStyle/>
          <a:p>
            <a:pPr algn="ctr"/>
            <a:r>
              <a:rPr lang="en-US"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dirty="0">
                <a:effectLst>
                  <a:outerShdw blurRad="38100" dist="38100" dir="2700000" algn="tl">
                    <a:srgbClr val="000000">
                      <a:alpha val="43137"/>
                    </a:srgbClr>
                  </a:outerShdw>
                </a:effectLst>
                <a:latin typeface="Short Stack" panose="02010500040000000007" pitchFamily="2" charset="0"/>
              </a:rPr>
              <a:t>© 2015</a:t>
            </a:r>
            <a:endParaRPr lang="en-US"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sp>
        <p:nvSpPr>
          <p:cNvPr id="61" name="Rectangle 60"/>
          <p:cNvSpPr/>
          <p:nvPr/>
        </p:nvSpPr>
        <p:spPr>
          <a:xfrm>
            <a:off x="595513" y="4771072"/>
            <a:ext cx="5319085" cy="523220"/>
          </a:xfrm>
          <a:prstGeom prst="rect">
            <a:avLst/>
          </a:prstGeom>
        </p:spPr>
        <p:txBody>
          <a:bodyPr wrap="none">
            <a:spAutoFit/>
          </a:bodyPr>
          <a:lstStyle/>
          <a:p>
            <a:r>
              <a:rPr lang="en-US" sz="1400" b="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Be sure to stay updated and follow for the latest</a:t>
            </a:r>
          </a:p>
          <a:p>
            <a:r>
              <a:rPr lang="en-US" sz="1400" b="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freebies and giveaways!</a:t>
            </a:r>
          </a:p>
        </p:txBody>
      </p:sp>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948" y="5808966"/>
            <a:ext cx="395471" cy="395471"/>
          </a:xfrm>
          <a:prstGeom prst="rect">
            <a:avLst/>
          </a:prstGeom>
        </p:spPr>
      </p:pic>
      <p:pic>
        <p:nvPicPr>
          <p:cNvPr id="63" name="Picture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948" y="6297601"/>
            <a:ext cx="433004" cy="433004"/>
          </a:xfrm>
          <a:prstGeom prst="rect">
            <a:avLst/>
          </a:prstGeom>
        </p:spPr>
      </p:pic>
      <p:sp>
        <p:nvSpPr>
          <p:cNvPr id="64" name="TextBox 63"/>
          <p:cNvSpPr txBox="1"/>
          <p:nvPr/>
        </p:nvSpPr>
        <p:spPr>
          <a:xfrm>
            <a:off x="1087373" y="5841500"/>
            <a:ext cx="2877711" cy="430887"/>
          </a:xfrm>
          <a:prstGeom prst="rect">
            <a:avLst/>
          </a:prstGeom>
          <a:noFill/>
        </p:spPr>
        <p:txBody>
          <a:bodyPr wrap="none" rtlCol="0">
            <a:spAutoFit/>
          </a:bodyPr>
          <a:lstStyle/>
          <a:p>
            <a:r>
              <a:rPr lang="en-US" sz="1100" u="sng" dirty="0">
                <a:latin typeface="Short Stack" panose="02010500040000000007" pitchFamily="2" charset="0"/>
                <a:ea typeface="KBZipaDeeDooDah" panose="02000603000000000000" pitchFamily="2" charset="0"/>
                <a:hlinkClick r:id="rId12"/>
              </a:rPr>
              <a:t>www.facebook.com/studentsavvy</a:t>
            </a:r>
            <a:endParaRPr lang="en-US" sz="1100" u="sng" dirty="0">
              <a:latin typeface="Short Stack" panose="02010500040000000007" pitchFamily="2" charset="0"/>
              <a:ea typeface="KBZipaDeeDooDah" panose="02000603000000000000" pitchFamily="2" charset="0"/>
            </a:endParaRPr>
          </a:p>
          <a:p>
            <a:endParaRPr lang="en-US" sz="1100" dirty="0"/>
          </a:p>
        </p:txBody>
      </p:sp>
      <p:sp>
        <p:nvSpPr>
          <p:cNvPr id="65" name="TextBox 64"/>
          <p:cNvSpPr txBox="1"/>
          <p:nvPr/>
        </p:nvSpPr>
        <p:spPr>
          <a:xfrm>
            <a:off x="1116240" y="6382524"/>
            <a:ext cx="2904962" cy="261610"/>
          </a:xfrm>
          <a:prstGeom prst="rect">
            <a:avLst/>
          </a:prstGeom>
          <a:noFill/>
        </p:spPr>
        <p:txBody>
          <a:bodyPr wrap="none" rtlCol="0">
            <a:spAutoFit/>
          </a:bodyPr>
          <a:lstStyle/>
          <a:p>
            <a:r>
              <a:rPr lang="en-US" sz="1100" u="sng" dirty="0">
                <a:latin typeface="Short Stack" panose="02010500040000000007" pitchFamily="2" charset="0"/>
                <a:ea typeface="KBZipaDeeDooDah" panose="02000603000000000000" pitchFamily="2" charset="0"/>
                <a:hlinkClick r:id="rId13"/>
              </a:rPr>
              <a:t>www.pinterest.com/studentsavvy</a:t>
            </a:r>
            <a:endParaRPr lang="en-US" sz="1100" dirty="0"/>
          </a:p>
        </p:txBody>
      </p:sp>
      <p:sp>
        <p:nvSpPr>
          <p:cNvPr id="66" name="TextBox 65"/>
          <p:cNvSpPr txBox="1"/>
          <p:nvPr/>
        </p:nvSpPr>
        <p:spPr>
          <a:xfrm>
            <a:off x="1076970" y="6840485"/>
            <a:ext cx="4525598" cy="261610"/>
          </a:xfrm>
          <a:prstGeom prst="rect">
            <a:avLst/>
          </a:prstGeom>
          <a:noFill/>
        </p:spPr>
        <p:txBody>
          <a:bodyPr wrap="none" rtlCol="0">
            <a:spAutoFit/>
          </a:bodyPr>
          <a:lstStyle/>
          <a:p>
            <a:r>
              <a:rPr lang="en-US" sz="1100" u="sng" dirty="0">
                <a:latin typeface="Short Stack" panose="02010500040000000007" pitchFamily="2" charset="0"/>
                <a:ea typeface="KBZipaDeeDooDah" panose="02000603000000000000" pitchFamily="2" charset="0"/>
                <a:hlinkClick r:id="rId14" action="ppaction://hlinkfile"/>
              </a:rPr>
              <a:t>wwww.teacherspayteachers.com/store/</a:t>
            </a:r>
            <a:r>
              <a:rPr lang="en-US" sz="1100" u="sng" dirty="0" err="1">
                <a:latin typeface="Short Stack" panose="02010500040000000007" pitchFamily="2" charset="0"/>
                <a:ea typeface="KBZipaDeeDooDah" panose="02000603000000000000" pitchFamily="2" charset="0"/>
                <a:hlinkClick r:id="rId14" action="ppaction://hlinkfile"/>
              </a:rPr>
              <a:t>studentsavvy</a:t>
            </a:r>
            <a:endParaRPr lang="en-US" sz="1100" dirty="0"/>
          </a:p>
        </p:txBody>
      </p:sp>
      <p:pic>
        <p:nvPicPr>
          <p:cNvPr id="67" name="Picture 6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1366" y="5339966"/>
            <a:ext cx="395471" cy="395471"/>
          </a:xfrm>
          <a:prstGeom prst="rect">
            <a:avLst/>
          </a:prstGeom>
        </p:spPr>
      </p:pic>
      <p:sp>
        <p:nvSpPr>
          <p:cNvPr id="68" name="TextBox 67"/>
          <p:cNvSpPr txBox="1"/>
          <p:nvPr/>
        </p:nvSpPr>
        <p:spPr>
          <a:xfrm>
            <a:off x="1076970" y="5402795"/>
            <a:ext cx="2828018" cy="430887"/>
          </a:xfrm>
          <a:prstGeom prst="rect">
            <a:avLst/>
          </a:prstGeom>
          <a:noFill/>
        </p:spPr>
        <p:txBody>
          <a:bodyPr wrap="none" rtlCol="0">
            <a:spAutoFit/>
          </a:bodyPr>
          <a:lstStyle/>
          <a:p>
            <a:r>
              <a:rPr lang="en-US" sz="1100" u="sng" dirty="0">
                <a:latin typeface="Short Stack" panose="02010500040000000007" pitchFamily="2" charset="0"/>
                <a:ea typeface="KBZipaDeeDooDah" panose="02000603000000000000" pitchFamily="2" charset="0"/>
                <a:hlinkClick r:id="rId16" action="ppaction://hlinkfile"/>
              </a:rPr>
              <a:t>studentsavvyontpt.blogspot.com</a:t>
            </a:r>
            <a:endParaRPr lang="en-US" sz="1100" u="sng" dirty="0">
              <a:latin typeface="Short Stack" panose="02010500040000000007" pitchFamily="2" charset="0"/>
              <a:ea typeface="KBZipaDeeDooDah" panose="02000603000000000000" pitchFamily="2" charset="0"/>
            </a:endParaRPr>
          </a:p>
          <a:p>
            <a:endParaRPr lang="en-US" sz="1100" dirty="0"/>
          </a:p>
        </p:txBody>
      </p:sp>
      <p:pic>
        <p:nvPicPr>
          <p:cNvPr id="69" name="Picture 6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7632" y="1018653"/>
            <a:ext cx="722577" cy="722577"/>
          </a:xfrm>
          <a:prstGeom prst="rect">
            <a:avLst/>
          </a:prstGeom>
          <a:ln w="38100">
            <a:solidFill>
              <a:srgbClr val="8BF2FD"/>
            </a:solidFill>
          </a:ln>
        </p:spPr>
      </p:pic>
      <p:sp>
        <p:nvSpPr>
          <p:cNvPr id="70" name="Rectangle 69"/>
          <p:cNvSpPr/>
          <p:nvPr/>
        </p:nvSpPr>
        <p:spPr>
          <a:xfrm>
            <a:off x="2576921" y="7040498"/>
            <a:ext cx="2646879" cy="584775"/>
          </a:xfrm>
          <a:prstGeom prst="rect">
            <a:avLst/>
          </a:prstGeom>
        </p:spPr>
        <p:txBody>
          <a:bodyPr wrap="none">
            <a:spAutoFit/>
          </a:bodyPr>
          <a:lstStyle/>
          <a:p>
            <a:pPr algn="ctr"/>
            <a:r>
              <a:rPr lang="en-US" sz="3200" b="1" dirty="0">
                <a:solidFill>
                  <a:srgbClr val="4FC2C1"/>
                </a:solidFill>
                <a:latin typeface="Short Stack" panose="02010500040000000007" pitchFamily="2" charset="0"/>
                <a:ea typeface="KBZipaDeeDooDah" panose="02000603000000000000" pitchFamily="2" charset="0"/>
              </a:rPr>
              <a:t>- CREDIT - </a:t>
            </a:r>
            <a:endParaRPr lang="en-US" b="1" dirty="0">
              <a:solidFill>
                <a:srgbClr val="4FC2C1"/>
              </a:solidFill>
              <a:latin typeface="Short Stack" panose="02010500040000000007" pitchFamily="2" charset="0"/>
              <a:ea typeface="KBZipaDeeDooDah" panose="02000603000000000000" pitchFamily="2" charset="0"/>
            </a:endParaRPr>
          </a:p>
        </p:txBody>
      </p:sp>
      <p:sp>
        <p:nvSpPr>
          <p:cNvPr id="71" name="TextBox 70"/>
          <p:cNvSpPr txBox="1"/>
          <p:nvPr/>
        </p:nvSpPr>
        <p:spPr>
          <a:xfrm>
            <a:off x="338819" y="1944592"/>
            <a:ext cx="7123082" cy="892552"/>
          </a:xfrm>
          <a:prstGeom prst="rect">
            <a:avLst/>
          </a:prstGeom>
          <a:noFill/>
        </p:spPr>
        <p:txBody>
          <a:bodyPr wrap="square" rtlCol="0">
            <a:spAutoFit/>
          </a:bodyPr>
          <a:lstStyle/>
          <a:p>
            <a:r>
              <a:rPr lang="en-US" sz="1600" b="1" dirty="0">
                <a:solidFill>
                  <a:srgbClr val="4FC2C1"/>
                </a:solidFill>
                <a:latin typeface="Short Stack" panose="02010500040000000007" pitchFamily="2" charset="0"/>
              </a:rPr>
              <a:t>**PLEASE READ: </a:t>
            </a:r>
            <a:r>
              <a:rPr lang="en-US" sz="1200" b="1" dirty="0">
                <a:solidFill>
                  <a:srgbClr val="4FC2C1"/>
                </a:solidFill>
                <a:latin typeface="Short Stack" panose="02010500040000000007" pitchFamily="2" charset="0"/>
              </a:rPr>
              <a:t>This product is editable. This version will NOT have custom fonts.  If you would like to edit the custom fonts, you must download them using the links below. Remember, without the fonts the PowerPoint file will not like the preview photos</a:t>
            </a:r>
          </a:p>
        </p:txBody>
      </p:sp>
      <p:pic>
        <p:nvPicPr>
          <p:cNvPr id="73" name="Picture 7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78541" y="8562207"/>
            <a:ext cx="1038971" cy="1038971"/>
          </a:xfrm>
          <a:prstGeom prst="rect">
            <a:avLst/>
          </a:prstGeom>
        </p:spPr>
      </p:pic>
      <p:sp>
        <p:nvSpPr>
          <p:cNvPr id="32" name="TextBox 31"/>
          <p:cNvSpPr txBox="1"/>
          <p:nvPr/>
        </p:nvSpPr>
        <p:spPr>
          <a:xfrm>
            <a:off x="290101" y="3242886"/>
            <a:ext cx="7264493" cy="523220"/>
          </a:xfrm>
          <a:prstGeom prst="rect">
            <a:avLst/>
          </a:prstGeom>
          <a:noFill/>
        </p:spPr>
        <p:txBody>
          <a:bodyPr wrap="square" rtlCol="0">
            <a:spAutoFit/>
          </a:bodyPr>
          <a:lstStyle/>
          <a:p>
            <a:r>
              <a:rPr lang="en-US" sz="1400" b="1" dirty="0">
                <a:solidFill>
                  <a:srgbClr val="0070C0"/>
                </a:solidFill>
                <a:effectLst>
                  <a:outerShdw blurRad="38100" dist="38100" dir="2700000" algn="tl">
                    <a:srgbClr val="000000">
                      <a:alpha val="43137"/>
                    </a:srgbClr>
                  </a:outerShdw>
                </a:effectLst>
                <a:latin typeface="Short Stack" panose="02010500040000000007" pitchFamily="2" charset="0"/>
              </a:rPr>
              <a:t>CLICK to download custom fonts </a:t>
            </a:r>
            <a:r>
              <a:rPr lang="en-US" sz="1400" dirty="0">
                <a:latin typeface="Short Stack" panose="02010500040000000007" pitchFamily="2" charset="0"/>
              </a:rPr>
              <a:t>- </a:t>
            </a:r>
            <a:r>
              <a:rPr lang="en-US" sz="1400" dirty="0">
                <a:latin typeface="Short Stack" panose="02010500040000000007" pitchFamily="2" charset="0"/>
                <a:hlinkClick r:id="rId19"/>
              </a:rPr>
              <a:t>Short Stack</a:t>
            </a:r>
            <a:r>
              <a:rPr lang="en-US" sz="1400" dirty="0">
                <a:latin typeface="Short Stack" panose="02010500040000000007" pitchFamily="2" charset="0"/>
              </a:rPr>
              <a:t>, , </a:t>
            </a:r>
            <a:r>
              <a:rPr lang="en-US" sz="1400" dirty="0">
                <a:latin typeface="Short Stack" panose="02010500040000000007" pitchFamily="2" charset="0"/>
                <a:hlinkClick r:id="rId20"/>
              </a:rPr>
              <a:t>Digs My Heart</a:t>
            </a:r>
            <a:r>
              <a:rPr lang="en-US" sz="1400" dirty="0">
                <a:latin typeface="Short Stack" panose="02010500040000000007" pitchFamily="2" charset="0"/>
              </a:rPr>
              <a:t>, </a:t>
            </a:r>
            <a:r>
              <a:rPr lang="en-US" sz="1400" dirty="0">
                <a:latin typeface="Short Stack" panose="02010500040000000007" pitchFamily="2" charset="0"/>
                <a:hlinkClick r:id="rId21"/>
              </a:rPr>
              <a:t>KG Two is Better Than One</a:t>
            </a:r>
            <a:r>
              <a:rPr lang="en-US" sz="1400" dirty="0">
                <a:latin typeface="Short Stack" panose="02010500040000000007" pitchFamily="2" charset="0"/>
              </a:rPr>
              <a:t>, </a:t>
            </a:r>
            <a:r>
              <a:rPr lang="en-US" sz="1400" dirty="0">
                <a:latin typeface="Short Stack" panose="02010500040000000007" pitchFamily="2" charset="0"/>
                <a:hlinkClick r:id="rId22"/>
              </a:rPr>
              <a:t>KG Payphone</a:t>
            </a:r>
            <a:r>
              <a:rPr lang="en-US" sz="1400" dirty="0">
                <a:latin typeface="Short Stack" panose="02010500040000000007" pitchFamily="2" charset="0"/>
              </a:rPr>
              <a:t>, </a:t>
            </a:r>
            <a:r>
              <a:rPr lang="en-US" sz="1400" dirty="0">
                <a:latin typeface="Short Stack" panose="02010500040000000007" pitchFamily="2" charset="0"/>
                <a:hlinkClick r:id="rId23"/>
              </a:rPr>
              <a:t>Wish I Were Taller</a:t>
            </a:r>
            <a:endParaRPr lang="en-US" sz="1400" dirty="0">
              <a:latin typeface="Short Stack" panose="02010500040000000007" pitchFamily="2" charset="0"/>
            </a:endParaRPr>
          </a:p>
        </p:txBody>
      </p:sp>
      <p:pic>
        <p:nvPicPr>
          <p:cNvPr id="3" name="Picture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3240851" flipH="1">
            <a:off x="909485" y="2829693"/>
            <a:ext cx="334968" cy="360632"/>
          </a:xfrm>
          <a:prstGeom prst="rect">
            <a:avLst/>
          </a:prstGeom>
        </p:spPr>
      </p:pic>
      <p:pic>
        <p:nvPicPr>
          <p:cNvPr id="33" name="Picture 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3240851" flipH="1">
            <a:off x="1262254" y="2833603"/>
            <a:ext cx="334968" cy="360632"/>
          </a:xfrm>
          <a:prstGeom prst="rect">
            <a:avLst/>
          </a:prstGeom>
        </p:spPr>
      </p:pic>
      <p:pic>
        <p:nvPicPr>
          <p:cNvPr id="34" name="Picture 3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3240851" flipH="1">
            <a:off x="1604259" y="2830696"/>
            <a:ext cx="334968" cy="360632"/>
          </a:xfrm>
          <a:prstGeom prst="rect">
            <a:avLst/>
          </a:prstGeom>
        </p:spPr>
      </p:pic>
    </p:spTree>
    <p:extLst>
      <p:ext uri="{BB962C8B-B14F-4D97-AF65-F5344CB8AC3E}">
        <p14:creationId xmlns:p14="http://schemas.microsoft.com/office/powerpoint/2010/main" val="319147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5816" y="613666"/>
            <a:ext cx="6451949" cy="9006957"/>
            <a:chOff x="415816" y="613666"/>
            <a:chExt cx="6451949" cy="9006957"/>
          </a:xfrm>
        </p:grpSpPr>
        <p:grpSp>
          <p:nvGrpSpPr>
            <p:cNvPr id="224" name="Group 223"/>
            <p:cNvGrpSpPr/>
            <p:nvPr/>
          </p:nvGrpSpPr>
          <p:grpSpPr>
            <a:xfrm rot="5400000">
              <a:off x="3126042" y="5878901"/>
              <a:ext cx="4337870" cy="3145573"/>
              <a:chOff x="5605236" y="190394"/>
              <a:chExt cx="4337870" cy="3145573"/>
            </a:xfrm>
          </p:grpSpPr>
          <p:sp>
            <p:nvSpPr>
              <p:cNvPr id="257" name="Rectangle 256"/>
              <p:cNvSpPr/>
              <p:nvPr/>
            </p:nvSpPr>
            <p:spPr>
              <a:xfrm rot="5400000">
                <a:off x="6201384" y="-405754"/>
                <a:ext cx="3145573" cy="4337870"/>
              </a:xfrm>
              <a:prstGeom prst="rect">
                <a:avLst/>
              </a:prstGeom>
              <a:solidFill>
                <a:schemeClr val="bg1"/>
              </a:solidFill>
              <a:ln w="57150">
                <a:solidFill>
                  <a:srgbClr val="B5F9F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9" name="Picture 258"/>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5724125" y="205633"/>
                <a:ext cx="4090435" cy="224823"/>
              </a:xfrm>
              <a:prstGeom prst="rect">
                <a:avLst/>
              </a:prstGeom>
            </p:spPr>
          </p:pic>
          <p:pic>
            <p:nvPicPr>
              <p:cNvPr id="260" name="Picture 259"/>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5400000">
                <a:off x="4278297" y="1659972"/>
                <a:ext cx="2904985" cy="159667"/>
              </a:xfrm>
              <a:prstGeom prst="rect">
                <a:avLst/>
              </a:prstGeom>
            </p:spPr>
          </p:pic>
          <p:pic>
            <p:nvPicPr>
              <p:cNvPr id="261" name="Picture 260"/>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5400000">
                <a:off x="8340163" y="1656743"/>
                <a:ext cx="2904985" cy="159667"/>
              </a:xfrm>
              <a:prstGeom prst="rect">
                <a:avLst/>
              </a:prstGeom>
            </p:spPr>
          </p:pic>
          <p:pic>
            <p:nvPicPr>
              <p:cNvPr id="262" name="Picture 261"/>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5717460" y="3098683"/>
                <a:ext cx="4090435" cy="224823"/>
              </a:xfrm>
              <a:prstGeom prst="rect">
                <a:avLst/>
              </a:prstGeom>
            </p:spPr>
          </p:pic>
        </p:grpSp>
        <p:grpSp>
          <p:nvGrpSpPr>
            <p:cNvPr id="225" name="Group 224"/>
            <p:cNvGrpSpPr/>
            <p:nvPr/>
          </p:nvGrpSpPr>
          <p:grpSpPr>
            <a:xfrm rot="5400000">
              <a:off x="3024708" y="1311150"/>
              <a:ext cx="4540541" cy="3145573"/>
              <a:chOff x="5402565" y="190394"/>
              <a:chExt cx="4540541" cy="3145573"/>
            </a:xfrm>
          </p:grpSpPr>
          <p:sp>
            <p:nvSpPr>
              <p:cNvPr id="248" name="Rectangle 247"/>
              <p:cNvSpPr/>
              <p:nvPr/>
            </p:nvSpPr>
            <p:spPr>
              <a:xfrm rot="5400000">
                <a:off x="6201384" y="-405754"/>
                <a:ext cx="3145573" cy="4337870"/>
              </a:xfrm>
              <a:prstGeom prst="rect">
                <a:avLst/>
              </a:prstGeom>
              <a:solidFill>
                <a:schemeClr val="bg1"/>
              </a:solidFill>
              <a:ln w="57150">
                <a:solidFill>
                  <a:srgbClr val="B5F9F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p:cNvSpPr txBox="1"/>
              <p:nvPr/>
            </p:nvSpPr>
            <p:spPr>
              <a:xfrm>
                <a:off x="5402565" y="219901"/>
                <a:ext cx="3881687" cy="646331"/>
              </a:xfrm>
              <a:prstGeom prst="rect">
                <a:avLst/>
              </a:prstGeom>
              <a:noFill/>
            </p:spPr>
            <p:txBody>
              <a:bodyPr wrap="square" rtlCol="0">
                <a:spAutoFit/>
              </a:bodyPr>
              <a:lstStyle/>
              <a:p>
                <a:pPr algn="r"/>
                <a:r>
                  <a:rPr lang="en-US" sz="3600" dirty="0">
                    <a:latin typeface="KG Two is Better Than One" panose="02000000000000000000" pitchFamily="2" charset="0"/>
                  </a:rPr>
                  <a:t>Mrs. Escobar</a:t>
                </a:r>
              </a:p>
            </p:txBody>
          </p:sp>
          <p:pic>
            <p:nvPicPr>
              <p:cNvPr id="250" name="Picture 249"/>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5724127" y="205633"/>
                <a:ext cx="4090435" cy="224823"/>
              </a:xfrm>
              <a:prstGeom prst="rect">
                <a:avLst/>
              </a:prstGeom>
            </p:spPr>
          </p:pic>
          <p:pic>
            <p:nvPicPr>
              <p:cNvPr id="251" name="Picture 250"/>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5400000">
                <a:off x="4278297" y="1659972"/>
                <a:ext cx="2904985" cy="159667"/>
              </a:xfrm>
              <a:prstGeom prst="rect">
                <a:avLst/>
              </a:prstGeom>
            </p:spPr>
          </p:pic>
          <p:pic>
            <p:nvPicPr>
              <p:cNvPr id="252" name="Picture 251"/>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5400000">
                <a:off x="8340163" y="1656743"/>
                <a:ext cx="2904985" cy="159667"/>
              </a:xfrm>
              <a:prstGeom prst="rect">
                <a:avLst/>
              </a:prstGeom>
            </p:spPr>
          </p:pic>
          <p:pic>
            <p:nvPicPr>
              <p:cNvPr id="253" name="Picture 252"/>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5717460" y="3098683"/>
                <a:ext cx="4090435" cy="224823"/>
              </a:xfrm>
              <a:prstGeom prst="rect">
                <a:avLst/>
              </a:prstGeom>
            </p:spPr>
          </p:pic>
          <p:sp>
            <p:nvSpPr>
              <p:cNvPr id="255" name="TextBox 254"/>
              <p:cNvSpPr txBox="1"/>
              <p:nvPr/>
            </p:nvSpPr>
            <p:spPr>
              <a:xfrm>
                <a:off x="6415159" y="1336752"/>
                <a:ext cx="2919261" cy="738664"/>
              </a:xfrm>
              <a:prstGeom prst="rect">
                <a:avLst/>
              </a:prstGeom>
              <a:noFill/>
            </p:spPr>
            <p:txBody>
              <a:bodyPr wrap="square" rtlCol="0">
                <a:spAutoFit/>
              </a:bodyPr>
              <a:lstStyle/>
              <a:p>
                <a:pPr algn="ctr"/>
                <a:r>
                  <a:rPr lang="en-US" sz="1400" b="1" dirty="0">
                    <a:latin typeface="KG Payphone" panose="02000000000000000000" pitchFamily="2" charset="0"/>
                  </a:rPr>
                  <a:t>Office Hours </a:t>
                </a:r>
                <a:r>
                  <a:rPr lang="en-US" sz="1400" dirty="0">
                    <a:latin typeface="KG Payphone" panose="02000000000000000000" pitchFamily="2" charset="0"/>
                  </a:rPr>
                  <a:t>– 8:30AM-3:50PM</a:t>
                </a:r>
              </a:p>
              <a:p>
                <a:pPr algn="ctr"/>
                <a:r>
                  <a:rPr lang="en-US" sz="1400" b="1" dirty="0">
                    <a:latin typeface="KG Payphone" panose="02000000000000000000" pitchFamily="2" charset="0"/>
                  </a:rPr>
                  <a:t>Email – </a:t>
                </a:r>
                <a:r>
                  <a:rPr lang="en-US" sz="1400" dirty="0">
                    <a:latin typeface="KG Payphone" panose="02000000000000000000" pitchFamily="2" charset="0"/>
                  </a:rPr>
                  <a:t>ddescobar@dadeschools.net</a:t>
                </a:r>
              </a:p>
              <a:p>
                <a:pPr algn="ctr"/>
                <a:r>
                  <a:rPr lang="en-US" sz="1400" b="1" dirty="0">
                    <a:latin typeface="KG Payphone" panose="02000000000000000000" pitchFamily="2" charset="0"/>
                  </a:rPr>
                  <a:t>Phone Number</a:t>
                </a:r>
                <a:r>
                  <a:rPr lang="en-US" sz="1400" dirty="0">
                    <a:latin typeface="KG Payphone" panose="02000000000000000000" pitchFamily="2" charset="0"/>
                  </a:rPr>
                  <a:t> – 305*878*2352</a:t>
                </a:r>
                <a:endParaRPr lang="en-US" sz="1400" b="1" dirty="0">
                  <a:latin typeface="KG Payphone" panose="02000000000000000000" pitchFamily="2" charset="0"/>
                </a:endParaRPr>
              </a:p>
            </p:txBody>
          </p:sp>
          <p:sp>
            <p:nvSpPr>
              <p:cNvPr id="256" name="TextBox 255"/>
              <p:cNvSpPr txBox="1"/>
              <p:nvPr/>
            </p:nvSpPr>
            <p:spPr>
              <a:xfrm>
                <a:off x="6508906" y="789664"/>
                <a:ext cx="2563063" cy="830997"/>
              </a:xfrm>
              <a:prstGeom prst="rect">
                <a:avLst/>
              </a:prstGeom>
              <a:noFill/>
            </p:spPr>
            <p:txBody>
              <a:bodyPr wrap="square" rtlCol="0">
                <a:spAutoFit/>
              </a:bodyPr>
              <a:lstStyle/>
              <a:p>
                <a:pPr algn="ctr"/>
                <a:r>
                  <a:rPr lang="en-US" sz="1600" dirty="0">
                    <a:latin typeface="KG Payphone" panose="02000000000000000000" pitchFamily="2" charset="0"/>
                  </a:rPr>
                  <a:t>Transformation Math Coach</a:t>
                </a:r>
              </a:p>
              <a:p>
                <a:pPr algn="ctr"/>
                <a:r>
                  <a:rPr lang="en-US" sz="1600" dirty="0">
                    <a:latin typeface="KG Payphone" panose="02000000000000000000" pitchFamily="2" charset="0"/>
                  </a:rPr>
                  <a:t>Cutler Bay Middle School </a:t>
                </a:r>
              </a:p>
              <a:p>
                <a:pPr algn="r"/>
                <a:endParaRPr lang="en-US" sz="1600" dirty="0">
                  <a:latin typeface="KG Payphone" panose="02000000000000000000" pitchFamily="2" charset="0"/>
                </a:endParaRPr>
              </a:p>
            </p:txBody>
          </p:sp>
        </p:grpSp>
        <p:grpSp>
          <p:nvGrpSpPr>
            <p:cNvPr id="226" name="Group 225"/>
            <p:cNvGrpSpPr/>
            <p:nvPr/>
          </p:nvGrpSpPr>
          <p:grpSpPr>
            <a:xfrm rot="5400000">
              <a:off x="-180332" y="5878900"/>
              <a:ext cx="4337870" cy="3145573"/>
              <a:chOff x="5605236" y="190394"/>
              <a:chExt cx="4337870" cy="3145573"/>
            </a:xfrm>
          </p:grpSpPr>
          <p:sp>
            <p:nvSpPr>
              <p:cNvPr id="239" name="Rectangle 238"/>
              <p:cNvSpPr/>
              <p:nvPr/>
            </p:nvSpPr>
            <p:spPr>
              <a:xfrm rot="5400000">
                <a:off x="6201384" y="-405754"/>
                <a:ext cx="3145573" cy="4337870"/>
              </a:xfrm>
              <a:prstGeom prst="rect">
                <a:avLst/>
              </a:prstGeom>
              <a:solidFill>
                <a:schemeClr val="bg1"/>
              </a:solidFill>
              <a:ln w="57150">
                <a:solidFill>
                  <a:srgbClr val="B5F9F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66"/>
                  </a:solidFill>
                </a:endParaRPr>
              </a:p>
            </p:txBody>
          </p:sp>
          <p:pic>
            <p:nvPicPr>
              <p:cNvPr id="241" name="Picture 240"/>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5724125" y="205633"/>
                <a:ext cx="4090435" cy="224823"/>
              </a:xfrm>
              <a:prstGeom prst="rect">
                <a:avLst/>
              </a:prstGeom>
            </p:spPr>
          </p:pic>
          <p:pic>
            <p:nvPicPr>
              <p:cNvPr id="242" name="Picture 241"/>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5400000">
                <a:off x="4278297" y="1659972"/>
                <a:ext cx="2904985" cy="159667"/>
              </a:xfrm>
              <a:prstGeom prst="rect">
                <a:avLst/>
              </a:prstGeom>
            </p:spPr>
          </p:pic>
          <p:pic>
            <p:nvPicPr>
              <p:cNvPr id="243" name="Picture 242"/>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5400000">
                <a:off x="8340163" y="1656743"/>
                <a:ext cx="2904985" cy="159667"/>
              </a:xfrm>
              <a:prstGeom prst="rect">
                <a:avLst/>
              </a:prstGeom>
            </p:spPr>
          </p:pic>
          <p:pic>
            <p:nvPicPr>
              <p:cNvPr id="244" name="Picture 243"/>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5717460" y="3098683"/>
                <a:ext cx="4090435" cy="224823"/>
              </a:xfrm>
              <a:prstGeom prst="rect">
                <a:avLst/>
              </a:prstGeom>
            </p:spPr>
          </p:pic>
        </p:grpSp>
        <p:grpSp>
          <p:nvGrpSpPr>
            <p:cNvPr id="227" name="Group 226"/>
            <p:cNvGrpSpPr/>
            <p:nvPr/>
          </p:nvGrpSpPr>
          <p:grpSpPr>
            <a:xfrm rot="5400000">
              <a:off x="-180331" y="1433634"/>
              <a:ext cx="4337870" cy="3145573"/>
              <a:chOff x="5605236" y="190394"/>
              <a:chExt cx="4337870" cy="3145573"/>
            </a:xfrm>
          </p:grpSpPr>
          <p:sp>
            <p:nvSpPr>
              <p:cNvPr id="230" name="Rectangle 229"/>
              <p:cNvSpPr/>
              <p:nvPr/>
            </p:nvSpPr>
            <p:spPr>
              <a:xfrm rot="5400000">
                <a:off x="6201384" y="-405754"/>
                <a:ext cx="3145573" cy="4337870"/>
              </a:xfrm>
              <a:prstGeom prst="rect">
                <a:avLst/>
              </a:prstGeom>
              <a:solidFill>
                <a:schemeClr val="bg1"/>
              </a:solidFill>
              <a:ln w="57150">
                <a:solidFill>
                  <a:srgbClr val="B5F9F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5724125" y="205633"/>
                <a:ext cx="4090435" cy="224823"/>
              </a:xfrm>
              <a:prstGeom prst="rect">
                <a:avLst/>
              </a:prstGeom>
            </p:spPr>
          </p:pic>
          <p:pic>
            <p:nvPicPr>
              <p:cNvPr id="233" name="Picture 232"/>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5400000">
                <a:off x="4278297" y="1659972"/>
                <a:ext cx="2904985" cy="159667"/>
              </a:xfrm>
              <a:prstGeom prst="rect">
                <a:avLst/>
              </a:prstGeom>
            </p:spPr>
          </p:pic>
          <p:pic>
            <p:nvPicPr>
              <p:cNvPr id="234" name="Picture 233"/>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5400000">
                <a:off x="8340163" y="1656743"/>
                <a:ext cx="2904985" cy="159667"/>
              </a:xfrm>
              <a:prstGeom prst="rect">
                <a:avLst/>
              </a:prstGeom>
            </p:spPr>
          </p:pic>
          <p:pic>
            <p:nvPicPr>
              <p:cNvPr id="235" name="Picture 234"/>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a:off x="5717460" y="3098683"/>
                <a:ext cx="4090435" cy="224823"/>
              </a:xfrm>
              <a:prstGeom prst="rect">
                <a:avLst/>
              </a:prstGeom>
            </p:spPr>
          </p:pic>
        </p:grpSp>
      </p:grpSp>
      <p:sp>
        <p:nvSpPr>
          <p:cNvPr id="228" name="TextBox 227"/>
          <p:cNvSpPr txBox="1"/>
          <p:nvPr/>
        </p:nvSpPr>
        <p:spPr>
          <a:xfrm rot="5400000">
            <a:off x="4117719" y="4680586"/>
            <a:ext cx="6296788" cy="646331"/>
          </a:xfrm>
          <a:prstGeom prst="rect">
            <a:avLst/>
          </a:prstGeom>
          <a:noFill/>
        </p:spPr>
        <p:txBody>
          <a:bodyPr wrap="none" rtlCol="0">
            <a:spAutoFit/>
          </a:bodyPr>
          <a:lstStyle/>
          <a:p>
            <a:r>
              <a:rPr lang="en-US" sz="3600" dirty="0">
                <a:latin typeface="KG Payphone" panose="02000000000000000000" pitchFamily="2" charset="0"/>
              </a:rPr>
              <a:t>Teacher Information Cards</a:t>
            </a:r>
          </a:p>
        </p:txBody>
      </p:sp>
      <p:sp>
        <p:nvSpPr>
          <p:cNvPr id="229" name="Rectangle 228"/>
          <p:cNvSpPr/>
          <p:nvPr/>
        </p:nvSpPr>
        <p:spPr>
          <a:xfrm rot="5400000">
            <a:off x="-984325" y="1312917"/>
            <a:ext cx="9699812" cy="74473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76646" y="9878582"/>
            <a:ext cx="1233030" cy="200055"/>
          </a:xfrm>
          <a:prstGeom prst="rect">
            <a:avLst/>
          </a:prstGeom>
        </p:spPr>
        <p:txBody>
          <a:bodyPr wrap="none">
            <a:spAutoFit/>
          </a:bodyPr>
          <a:lstStyle/>
          <a:p>
            <a:pPr algn="ctr"/>
            <a:r>
              <a:rPr lang="en-US" sz="700"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700" dirty="0">
                <a:effectLst>
                  <a:outerShdw blurRad="38100" dist="38100" dir="2700000" algn="tl">
                    <a:srgbClr val="000000">
                      <a:alpha val="43137"/>
                    </a:srgbClr>
                  </a:outerShdw>
                </a:effectLst>
                <a:latin typeface="Short Stack" panose="02010500040000000007" pitchFamily="2" charset="0"/>
              </a:rPr>
              <a:t>© 2015</a:t>
            </a:r>
            <a:endParaRPr lang="en-US" sz="700"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pic>
        <p:nvPicPr>
          <p:cNvPr id="4" name="Picture 3" descr="A drawing of a cartoon character&#10;&#10;Description automatically generated">
            <a:extLst>
              <a:ext uri="{FF2B5EF4-FFF2-40B4-BE49-F238E27FC236}">
                <a16:creationId xmlns:a16="http://schemas.microsoft.com/office/drawing/2014/main" id="{97A88D6C-DC29-4802-847C-F18899BC5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09373" y="4075398"/>
            <a:ext cx="515328" cy="40081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D4D0468C-D397-469D-9DB0-75E8498A22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692298" y="2898203"/>
            <a:ext cx="957629" cy="53130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48F9DC8F-4F62-45F4-BE7A-6D0FE8AB1A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640728" y="4211709"/>
            <a:ext cx="1045773" cy="360302"/>
          </a:xfrm>
          <a:prstGeom prst="rect">
            <a:avLst/>
          </a:prstGeom>
        </p:spPr>
      </p:pic>
      <p:pic>
        <p:nvPicPr>
          <p:cNvPr id="10" name="Picture 9" descr="A close up of a sign&#10;&#10;Description automatically generated">
            <a:extLst>
              <a:ext uri="{FF2B5EF4-FFF2-40B4-BE49-F238E27FC236}">
                <a16:creationId xmlns:a16="http://schemas.microsoft.com/office/drawing/2014/main" id="{0E0251C6-C3F7-405C-B74D-D261B49359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901457" y="1223862"/>
            <a:ext cx="620845" cy="555804"/>
          </a:xfrm>
          <a:prstGeom prst="rect">
            <a:avLst/>
          </a:prstGeom>
        </p:spPr>
      </p:pic>
      <p:pic>
        <p:nvPicPr>
          <p:cNvPr id="12" name="Picture 11" descr="A picture containing food, plate&#10;&#10;Description automatically generated">
            <a:extLst>
              <a:ext uri="{FF2B5EF4-FFF2-40B4-BE49-F238E27FC236}">
                <a16:creationId xmlns:a16="http://schemas.microsoft.com/office/drawing/2014/main" id="{FA1A1198-6DA7-4CAF-BBA6-78E8736577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889578" y="1960686"/>
            <a:ext cx="629380" cy="562246"/>
          </a:xfrm>
          <a:prstGeom prst="rect">
            <a:avLst/>
          </a:prstGeom>
        </p:spPr>
      </p:pic>
      <p:sp>
        <p:nvSpPr>
          <p:cNvPr id="14" name="TextBox 13">
            <a:extLst>
              <a:ext uri="{FF2B5EF4-FFF2-40B4-BE49-F238E27FC236}">
                <a16:creationId xmlns:a16="http://schemas.microsoft.com/office/drawing/2014/main" id="{3DB2DFCD-5433-4A77-9146-18EE677C8B02}"/>
              </a:ext>
            </a:extLst>
          </p:cNvPr>
          <p:cNvSpPr txBox="1"/>
          <p:nvPr/>
        </p:nvSpPr>
        <p:spPr>
          <a:xfrm rot="5400000">
            <a:off x="4588517" y="6326576"/>
            <a:ext cx="3881687" cy="646331"/>
          </a:xfrm>
          <a:prstGeom prst="rect">
            <a:avLst/>
          </a:prstGeom>
          <a:noFill/>
        </p:spPr>
        <p:txBody>
          <a:bodyPr wrap="square" rtlCol="0">
            <a:spAutoFit/>
          </a:bodyPr>
          <a:lstStyle/>
          <a:p>
            <a:pPr algn="r"/>
            <a:r>
              <a:rPr lang="en-US" sz="3600" dirty="0">
                <a:latin typeface="KG Two is Better Than One" panose="02000000000000000000" pitchFamily="2" charset="0"/>
              </a:rPr>
              <a:t>Mrs. Escobar</a:t>
            </a:r>
          </a:p>
        </p:txBody>
      </p:sp>
      <p:sp>
        <p:nvSpPr>
          <p:cNvPr id="15" name="TextBox 14">
            <a:extLst>
              <a:ext uri="{FF2B5EF4-FFF2-40B4-BE49-F238E27FC236}">
                <a16:creationId xmlns:a16="http://schemas.microsoft.com/office/drawing/2014/main" id="{B596F3B9-F230-4746-B7BA-367F78D6F33F}"/>
              </a:ext>
            </a:extLst>
          </p:cNvPr>
          <p:cNvSpPr txBox="1"/>
          <p:nvPr/>
        </p:nvSpPr>
        <p:spPr>
          <a:xfrm rot="5400000">
            <a:off x="1875200" y="2575238"/>
            <a:ext cx="2688442" cy="646331"/>
          </a:xfrm>
          <a:prstGeom prst="rect">
            <a:avLst/>
          </a:prstGeom>
          <a:noFill/>
        </p:spPr>
        <p:txBody>
          <a:bodyPr wrap="square" rtlCol="0">
            <a:spAutoFit/>
          </a:bodyPr>
          <a:lstStyle/>
          <a:p>
            <a:pPr algn="r"/>
            <a:r>
              <a:rPr lang="en-US" sz="3600" dirty="0">
                <a:latin typeface="KG Two is Better Than One" panose="02000000000000000000" pitchFamily="2" charset="0"/>
              </a:rPr>
              <a:t>Mrs. Escobar</a:t>
            </a:r>
          </a:p>
        </p:txBody>
      </p:sp>
      <p:sp>
        <p:nvSpPr>
          <p:cNvPr id="16" name="TextBox 15">
            <a:extLst>
              <a:ext uri="{FF2B5EF4-FFF2-40B4-BE49-F238E27FC236}">
                <a16:creationId xmlns:a16="http://schemas.microsoft.com/office/drawing/2014/main" id="{CCC34A8F-D02C-4349-9F6E-032A1700F8D9}"/>
              </a:ext>
            </a:extLst>
          </p:cNvPr>
          <p:cNvSpPr txBox="1"/>
          <p:nvPr/>
        </p:nvSpPr>
        <p:spPr>
          <a:xfrm rot="5400000">
            <a:off x="1278578" y="6566967"/>
            <a:ext cx="3881687" cy="646331"/>
          </a:xfrm>
          <a:prstGeom prst="rect">
            <a:avLst/>
          </a:prstGeom>
          <a:noFill/>
        </p:spPr>
        <p:txBody>
          <a:bodyPr wrap="square" rtlCol="0">
            <a:spAutoFit/>
          </a:bodyPr>
          <a:lstStyle/>
          <a:p>
            <a:pPr algn="r"/>
            <a:r>
              <a:rPr lang="en-US" sz="3600" dirty="0">
                <a:latin typeface="KG Two is Better Than One" panose="02000000000000000000" pitchFamily="2" charset="0"/>
              </a:rPr>
              <a:t>Mrs. Escobar</a:t>
            </a:r>
          </a:p>
        </p:txBody>
      </p:sp>
      <p:pic>
        <p:nvPicPr>
          <p:cNvPr id="18" name="Picture 17">
            <a:extLst>
              <a:ext uri="{FF2B5EF4-FFF2-40B4-BE49-F238E27FC236}">
                <a16:creationId xmlns:a16="http://schemas.microsoft.com/office/drawing/2014/main" id="{E280621C-55EA-4258-9438-1F4873DBAA09}"/>
              </a:ext>
            </a:extLst>
          </p:cNvPr>
          <p:cNvPicPr>
            <a:picLocks noChangeAspect="1"/>
          </p:cNvPicPr>
          <p:nvPr/>
        </p:nvPicPr>
        <p:blipFill>
          <a:blip r:embed="rId9"/>
          <a:stretch>
            <a:fillRect/>
          </a:stretch>
        </p:blipFill>
        <p:spPr>
          <a:xfrm>
            <a:off x="2169314" y="1742630"/>
            <a:ext cx="847417" cy="2566638"/>
          </a:xfrm>
          <a:prstGeom prst="rect">
            <a:avLst/>
          </a:prstGeom>
        </p:spPr>
      </p:pic>
      <p:sp>
        <p:nvSpPr>
          <p:cNvPr id="19" name="TextBox 18">
            <a:extLst>
              <a:ext uri="{FF2B5EF4-FFF2-40B4-BE49-F238E27FC236}">
                <a16:creationId xmlns:a16="http://schemas.microsoft.com/office/drawing/2014/main" id="{999788B7-07B0-4515-8902-5CFCF1A6AF0A}"/>
              </a:ext>
            </a:extLst>
          </p:cNvPr>
          <p:cNvSpPr txBox="1"/>
          <p:nvPr/>
        </p:nvSpPr>
        <p:spPr>
          <a:xfrm rot="5400000">
            <a:off x="4574822" y="6819995"/>
            <a:ext cx="2563063" cy="830997"/>
          </a:xfrm>
          <a:prstGeom prst="rect">
            <a:avLst/>
          </a:prstGeom>
          <a:noFill/>
        </p:spPr>
        <p:txBody>
          <a:bodyPr wrap="square" rtlCol="0">
            <a:spAutoFit/>
          </a:bodyPr>
          <a:lstStyle/>
          <a:p>
            <a:pPr algn="ctr"/>
            <a:r>
              <a:rPr lang="en-US" sz="1600" dirty="0">
                <a:latin typeface="KG Payphone" panose="02000000000000000000" pitchFamily="2" charset="0"/>
              </a:rPr>
              <a:t>Transformation Math Coach</a:t>
            </a:r>
          </a:p>
          <a:p>
            <a:pPr algn="ctr"/>
            <a:r>
              <a:rPr lang="en-US" sz="1600" dirty="0">
                <a:latin typeface="KG Payphone" panose="02000000000000000000" pitchFamily="2" charset="0"/>
              </a:rPr>
              <a:t>Cutler Bay Middle School </a:t>
            </a:r>
          </a:p>
          <a:p>
            <a:pPr algn="r"/>
            <a:endParaRPr lang="en-US" sz="1600" dirty="0">
              <a:latin typeface="KG Payphone" panose="02000000000000000000" pitchFamily="2" charset="0"/>
            </a:endParaRPr>
          </a:p>
        </p:txBody>
      </p:sp>
      <p:sp>
        <p:nvSpPr>
          <p:cNvPr id="20" name="TextBox 19">
            <a:extLst>
              <a:ext uri="{FF2B5EF4-FFF2-40B4-BE49-F238E27FC236}">
                <a16:creationId xmlns:a16="http://schemas.microsoft.com/office/drawing/2014/main" id="{481A6B95-ECB3-4649-89EC-B797F800010A}"/>
              </a:ext>
            </a:extLst>
          </p:cNvPr>
          <p:cNvSpPr txBox="1"/>
          <p:nvPr/>
        </p:nvSpPr>
        <p:spPr>
          <a:xfrm rot="5400000">
            <a:off x="1219386" y="6960431"/>
            <a:ext cx="2563063" cy="830997"/>
          </a:xfrm>
          <a:prstGeom prst="rect">
            <a:avLst/>
          </a:prstGeom>
          <a:noFill/>
        </p:spPr>
        <p:txBody>
          <a:bodyPr wrap="square" rtlCol="0">
            <a:spAutoFit/>
          </a:bodyPr>
          <a:lstStyle/>
          <a:p>
            <a:pPr algn="ctr"/>
            <a:r>
              <a:rPr lang="en-US" sz="1600" dirty="0">
                <a:latin typeface="KG Payphone" panose="02000000000000000000" pitchFamily="2" charset="0"/>
              </a:rPr>
              <a:t>Transformation Math Coach</a:t>
            </a:r>
          </a:p>
          <a:p>
            <a:pPr algn="ctr"/>
            <a:r>
              <a:rPr lang="en-US" sz="1600" dirty="0">
                <a:latin typeface="KG Payphone" panose="02000000000000000000" pitchFamily="2" charset="0"/>
              </a:rPr>
              <a:t>Cutler Bay Middle School </a:t>
            </a:r>
          </a:p>
          <a:p>
            <a:pPr algn="r"/>
            <a:endParaRPr lang="en-US" sz="1600" dirty="0">
              <a:latin typeface="KG Payphone" panose="02000000000000000000" pitchFamily="2" charset="0"/>
            </a:endParaRPr>
          </a:p>
        </p:txBody>
      </p:sp>
      <p:pic>
        <p:nvPicPr>
          <p:cNvPr id="23" name="Picture 22">
            <a:extLst>
              <a:ext uri="{FF2B5EF4-FFF2-40B4-BE49-F238E27FC236}">
                <a16:creationId xmlns:a16="http://schemas.microsoft.com/office/drawing/2014/main" id="{D3448B77-4DBC-4A20-8BF3-B2107BC8917A}"/>
              </a:ext>
            </a:extLst>
          </p:cNvPr>
          <p:cNvPicPr>
            <a:picLocks noChangeAspect="1"/>
          </p:cNvPicPr>
          <p:nvPr/>
        </p:nvPicPr>
        <p:blipFill>
          <a:blip r:embed="rId10"/>
          <a:stretch>
            <a:fillRect/>
          </a:stretch>
        </p:blipFill>
        <p:spPr>
          <a:xfrm>
            <a:off x="1697985" y="1595647"/>
            <a:ext cx="810838" cy="2914141"/>
          </a:xfrm>
          <a:prstGeom prst="rect">
            <a:avLst/>
          </a:prstGeom>
        </p:spPr>
      </p:pic>
      <p:sp>
        <p:nvSpPr>
          <p:cNvPr id="24" name="TextBox 23">
            <a:extLst>
              <a:ext uri="{FF2B5EF4-FFF2-40B4-BE49-F238E27FC236}">
                <a16:creationId xmlns:a16="http://schemas.microsoft.com/office/drawing/2014/main" id="{8AA6AF1A-C56C-41C1-921A-E34344CD720A}"/>
              </a:ext>
            </a:extLst>
          </p:cNvPr>
          <p:cNvSpPr txBox="1"/>
          <p:nvPr/>
        </p:nvSpPr>
        <p:spPr>
          <a:xfrm rot="5400000">
            <a:off x="3912822" y="7006598"/>
            <a:ext cx="2919261" cy="738664"/>
          </a:xfrm>
          <a:prstGeom prst="rect">
            <a:avLst/>
          </a:prstGeom>
          <a:noFill/>
        </p:spPr>
        <p:txBody>
          <a:bodyPr wrap="square" rtlCol="0">
            <a:spAutoFit/>
          </a:bodyPr>
          <a:lstStyle/>
          <a:p>
            <a:pPr algn="ctr"/>
            <a:r>
              <a:rPr lang="en-US" sz="1400" b="1" dirty="0">
                <a:latin typeface="KG Payphone" panose="02000000000000000000" pitchFamily="2" charset="0"/>
              </a:rPr>
              <a:t>Office Hours </a:t>
            </a:r>
            <a:r>
              <a:rPr lang="en-US" sz="1400" dirty="0">
                <a:latin typeface="KG Payphone" panose="02000000000000000000" pitchFamily="2" charset="0"/>
              </a:rPr>
              <a:t>– 8:30AM-3:50PM</a:t>
            </a:r>
          </a:p>
          <a:p>
            <a:pPr algn="ctr"/>
            <a:r>
              <a:rPr lang="en-US" sz="1400" b="1" dirty="0">
                <a:latin typeface="KG Payphone" panose="02000000000000000000" pitchFamily="2" charset="0"/>
              </a:rPr>
              <a:t>Email – </a:t>
            </a:r>
            <a:r>
              <a:rPr lang="en-US" sz="1400" dirty="0">
                <a:latin typeface="KG Payphone" panose="02000000000000000000" pitchFamily="2" charset="0"/>
              </a:rPr>
              <a:t>ddescobar@dadeschools.net</a:t>
            </a:r>
          </a:p>
          <a:p>
            <a:pPr algn="ctr"/>
            <a:r>
              <a:rPr lang="en-US" sz="1400" b="1" dirty="0">
                <a:latin typeface="KG Payphone" panose="02000000000000000000" pitchFamily="2" charset="0"/>
              </a:rPr>
              <a:t>Phone Number</a:t>
            </a:r>
            <a:r>
              <a:rPr lang="en-US" sz="1400" dirty="0">
                <a:latin typeface="KG Payphone" panose="02000000000000000000" pitchFamily="2" charset="0"/>
              </a:rPr>
              <a:t> – 305*878*2352</a:t>
            </a:r>
            <a:endParaRPr lang="en-US" sz="1400" b="1" dirty="0">
              <a:latin typeface="KG Payphone" panose="02000000000000000000" pitchFamily="2" charset="0"/>
            </a:endParaRPr>
          </a:p>
        </p:txBody>
      </p:sp>
      <p:sp>
        <p:nvSpPr>
          <p:cNvPr id="25" name="TextBox 24">
            <a:extLst>
              <a:ext uri="{FF2B5EF4-FFF2-40B4-BE49-F238E27FC236}">
                <a16:creationId xmlns:a16="http://schemas.microsoft.com/office/drawing/2014/main" id="{C6586E3C-CD79-4FB0-9B3C-4EB890E5718B}"/>
              </a:ext>
            </a:extLst>
          </p:cNvPr>
          <p:cNvSpPr txBox="1"/>
          <p:nvPr/>
        </p:nvSpPr>
        <p:spPr>
          <a:xfrm rot="5400000">
            <a:off x="583902" y="7124719"/>
            <a:ext cx="2919261" cy="738664"/>
          </a:xfrm>
          <a:prstGeom prst="rect">
            <a:avLst/>
          </a:prstGeom>
          <a:noFill/>
        </p:spPr>
        <p:txBody>
          <a:bodyPr wrap="square" rtlCol="0">
            <a:spAutoFit/>
          </a:bodyPr>
          <a:lstStyle/>
          <a:p>
            <a:pPr algn="ctr"/>
            <a:r>
              <a:rPr lang="en-US" sz="1400" b="1" dirty="0">
                <a:latin typeface="KG Payphone" panose="02000000000000000000" pitchFamily="2" charset="0"/>
              </a:rPr>
              <a:t>Office Hours </a:t>
            </a:r>
            <a:r>
              <a:rPr lang="en-US" sz="1400" dirty="0">
                <a:latin typeface="KG Payphone" panose="02000000000000000000" pitchFamily="2" charset="0"/>
              </a:rPr>
              <a:t>– 8:30AM-3:50PM</a:t>
            </a:r>
          </a:p>
          <a:p>
            <a:pPr algn="ctr"/>
            <a:r>
              <a:rPr lang="en-US" sz="1400" b="1" dirty="0">
                <a:latin typeface="KG Payphone" panose="02000000000000000000" pitchFamily="2" charset="0"/>
              </a:rPr>
              <a:t>Email – </a:t>
            </a:r>
            <a:r>
              <a:rPr lang="en-US" sz="1400" dirty="0">
                <a:latin typeface="KG Payphone" panose="02000000000000000000" pitchFamily="2" charset="0"/>
              </a:rPr>
              <a:t>ddescobar@dadeschools.net</a:t>
            </a:r>
          </a:p>
          <a:p>
            <a:pPr algn="ctr"/>
            <a:r>
              <a:rPr lang="en-US" sz="1400" b="1" dirty="0">
                <a:latin typeface="KG Payphone" panose="02000000000000000000" pitchFamily="2" charset="0"/>
              </a:rPr>
              <a:t>Phone Number</a:t>
            </a:r>
            <a:r>
              <a:rPr lang="en-US" sz="1400" dirty="0">
                <a:latin typeface="KG Payphone" panose="02000000000000000000" pitchFamily="2" charset="0"/>
              </a:rPr>
              <a:t> – 305*878*2352</a:t>
            </a:r>
            <a:endParaRPr lang="en-US" sz="1400" b="1" dirty="0">
              <a:latin typeface="KG Payphone" panose="02000000000000000000" pitchFamily="2" charset="0"/>
            </a:endParaRPr>
          </a:p>
        </p:txBody>
      </p:sp>
      <p:pic>
        <p:nvPicPr>
          <p:cNvPr id="27" name="Picture 26">
            <a:extLst>
              <a:ext uri="{FF2B5EF4-FFF2-40B4-BE49-F238E27FC236}">
                <a16:creationId xmlns:a16="http://schemas.microsoft.com/office/drawing/2014/main" id="{72B45928-45E0-4A40-AF12-B7D88D56BE00}"/>
              </a:ext>
            </a:extLst>
          </p:cNvPr>
          <p:cNvPicPr>
            <a:picLocks noChangeAspect="1"/>
          </p:cNvPicPr>
          <p:nvPr/>
        </p:nvPicPr>
        <p:blipFill>
          <a:blip r:embed="rId11"/>
          <a:stretch>
            <a:fillRect/>
          </a:stretch>
        </p:blipFill>
        <p:spPr>
          <a:xfrm>
            <a:off x="5767461" y="8389515"/>
            <a:ext cx="402371" cy="512108"/>
          </a:xfrm>
          <a:prstGeom prst="rect">
            <a:avLst/>
          </a:prstGeom>
        </p:spPr>
      </p:pic>
      <p:pic>
        <p:nvPicPr>
          <p:cNvPr id="29" name="Picture 28">
            <a:extLst>
              <a:ext uri="{FF2B5EF4-FFF2-40B4-BE49-F238E27FC236}">
                <a16:creationId xmlns:a16="http://schemas.microsoft.com/office/drawing/2014/main" id="{FA94A141-E2D9-47CE-9C73-CF861CC5359D}"/>
              </a:ext>
            </a:extLst>
          </p:cNvPr>
          <p:cNvPicPr>
            <a:picLocks noChangeAspect="1"/>
          </p:cNvPicPr>
          <p:nvPr/>
        </p:nvPicPr>
        <p:blipFill>
          <a:blip r:embed="rId11"/>
          <a:stretch>
            <a:fillRect/>
          </a:stretch>
        </p:blipFill>
        <p:spPr>
          <a:xfrm>
            <a:off x="2519300" y="4159713"/>
            <a:ext cx="402371" cy="512108"/>
          </a:xfrm>
          <a:prstGeom prst="rect">
            <a:avLst/>
          </a:prstGeom>
        </p:spPr>
      </p:pic>
      <p:pic>
        <p:nvPicPr>
          <p:cNvPr id="31" name="Picture 30">
            <a:extLst>
              <a:ext uri="{FF2B5EF4-FFF2-40B4-BE49-F238E27FC236}">
                <a16:creationId xmlns:a16="http://schemas.microsoft.com/office/drawing/2014/main" id="{53EFA281-532E-4996-8824-B9A7AE92DC6E}"/>
              </a:ext>
            </a:extLst>
          </p:cNvPr>
          <p:cNvPicPr>
            <a:picLocks noChangeAspect="1"/>
          </p:cNvPicPr>
          <p:nvPr/>
        </p:nvPicPr>
        <p:blipFill>
          <a:blip r:embed="rId11"/>
          <a:stretch>
            <a:fillRect/>
          </a:stretch>
        </p:blipFill>
        <p:spPr>
          <a:xfrm>
            <a:off x="2425788" y="8517025"/>
            <a:ext cx="402371" cy="512108"/>
          </a:xfrm>
          <a:prstGeom prst="rect">
            <a:avLst/>
          </a:prstGeom>
        </p:spPr>
      </p:pic>
      <p:pic>
        <p:nvPicPr>
          <p:cNvPr id="33" name="Picture 32">
            <a:extLst>
              <a:ext uri="{FF2B5EF4-FFF2-40B4-BE49-F238E27FC236}">
                <a16:creationId xmlns:a16="http://schemas.microsoft.com/office/drawing/2014/main" id="{71EB9864-8DBD-43F7-87B3-17850D2CBFE2}"/>
              </a:ext>
            </a:extLst>
          </p:cNvPr>
          <p:cNvPicPr>
            <a:picLocks noChangeAspect="1"/>
          </p:cNvPicPr>
          <p:nvPr/>
        </p:nvPicPr>
        <p:blipFill>
          <a:blip r:embed="rId12"/>
          <a:stretch>
            <a:fillRect/>
          </a:stretch>
        </p:blipFill>
        <p:spPr>
          <a:xfrm>
            <a:off x="652154" y="1048282"/>
            <a:ext cx="560881" cy="621846"/>
          </a:xfrm>
          <a:prstGeom prst="rect">
            <a:avLst/>
          </a:prstGeom>
        </p:spPr>
      </p:pic>
      <p:pic>
        <p:nvPicPr>
          <p:cNvPr id="35" name="Picture 34">
            <a:extLst>
              <a:ext uri="{FF2B5EF4-FFF2-40B4-BE49-F238E27FC236}">
                <a16:creationId xmlns:a16="http://schemas.microsoft.com/office/drawing/2014/main" id="{D924C18D-B8E0-49E6-AB5B-768D4F4B8192}"/>
              </a:ext>
            </a:extLst>
          </p:cNvPr>
          <p:cNvPicPr>
            <a:picLocks noChangeAspect="1"/>
          </p:cNvPicPr>
          <p:nvPr/>
        </p:nvPicPr>
        <p:blipFill>
          <a:blip r:embed="rId12"/>
          <a:stretch>
            <a:fillRect/>
          </a:stretch>
        </p:blipFill>
        <p:spPr>
          <a:xfrm>
            <a:off x="624196" y="5433770"/>
            <a:ext cx="560881" cy="621846"/>
          </a:xfrm>
          <a:prstGeom prst="rect">
            <a:avLst/>
          </a:prstGeom>
        </p:spPr>
      </p:pic>
      <p:pic>
        <p:nvPicPr>
          <p:cNvPr id="37" name="Picture 36">
            <a:extLst>
              <a:ext uri="{FF2B5EF4-FFF2-40B4-BE49-F238E27FC236}">
                <a16:creationId xmlns:a16="http://schemas.microsoft.com/office/drawing/2014/main" id="{12380F9F-E6F1-4975-94BF-B59E5CC7CE45}"/>
              </a:ext>
            </a:extLst>
          </p:cNvPr>
          <p:cNvPicPr>
            <a:picLocks noChangeAspect="1"/>
          </p:cNvPicPr>
          <p:nvPr/>
        </p:nvPicPr>
        <p:blipFill>
          <a:blip r:embed="rId12"/>
          <a:stretch>
            <a:fillRect/>
          </a:stretch>
        </p:blipFill>
        <p:spPr>
          <a:xfrm>
            <a:off x="3928901" y="5529636"/>
            <a:ext cx="560881" cy="621846"/>
          </a:xfrm>
          <a:prstGeom prst="rect">
            <a:avLst/>
          </a:prstGeom>
        </p:spPr>
      </p:pic>
      <p:pic>
        <p:nvPicPr>
          <p:cNvPr id="39" name="Picture 38">
            <a:extLst>
              <a:ext uri="{FF2B5EF4-FFF2-40B4-BE49-F238E27FC236}">
                <a16:creationId xmlns:a16="http://schemas.microsoft.com/office/drawing/2014/main" id="{258C9CD8-5050-4C38-90D3-783C0978CA61}"/>
              </a:ext>
            </a:extLst>
          </p:cNvPr>
          <p:cNvPicPr>
            <a:picLocks noChangeAspect="1"/>
          </p:cNvPicPr>
          <p:nvPr/>
        </p:nvPicPr>
        <p:blipFill>
          <a:blip r:embed="rId13"/>
          <a:stretch>
            <a:fillRect/>
          </a:stretch>
        </p:blipFill>
        <p:spPr>
          <a:xfrm rot="21427350">
            <a:off x="664589" y="1789115"/>
            <a:ext cx="565013" cy="629087"/>
          </a:xfrm>
          <a:prstGeom prst="rect">
            <a:avLst/>
          </a:prstGeom>
        </p:spPr>
      </p:pic>
      <p:pic>
        <p:nvPicPr>
          <p:cNvPr id="41" name="Picture 40">
            <a:extLst>
              <a:ext uri="{FF2B5EF4-FFF2-40B4-BE49-F238E27FC236}">
                <a16:creationId xmlns:a16="http://schemas.microsoft.com/office/drawing/2014/main" id="{47159D3B-6F15-40F8-96FA-F8A827A534AF}"/>
              </a:ext>
            </a:extLst>
          </p:cNvPr>
          <p:cNvPicPr>
            <a:picLocks noChangeAspect="1"/>
          </p:cNvPicPr>
          <p:nvPr/>
        </p:nvPicPr>
        <p:blipFill>
          <a:blip r:embed="rId13"/>
          <a:stretch>
            <a:fillRect/>
          </a:stretch>
        </p:blipFill>
        <p:spPr>
          <a:xfrm>
            <a:off x="627562" y="6154454"/>
            <a:ext cx="584621" cy="650918"/>
          </a:xfrm>
          <a:prstGeom prst="rect">
            <a:avLst/>
          </a:prstGeom>
        </p:spPr>
      </p:pic>
      <p:pic>
        <p:nvPicPr>
          <p:cNvPr id="43" name="Picture 42">
            <a:extLst>
              <a:ext uri="{FF2B5EF4-FFF2-40B4-BE49-F238E27FC236}">
                <a16:creationId xmlns:a16="http://schemas.microsoft.com/office/drawing/2014/main" id="{E4BC2D3E-A7DE-4FAA-BD96-764AFA5E2916}"/>
              </a:ext>
            </a:extLst>
          </p:cNvPr>
          <p:cNvPicPr>
            <a:picLocks noChangeAspect="1"/>
          </p:cNvPicPr>
          <p:nvPr/>
        </p:nvPicPr>
        <p:blipFill>
          <a:blip r:embed="rId13"/>
          <a:stretch>
            <a:fillRect/>
          </a:stretch>
        </p:blipFill>
        <p:spPr>
          <a:xfrm>
            <a:off x="3937788" y="6273082"/>
            <a:ext cx="561781" cy="625488"/>
          </a:xfrm>
          <a:prstGeom prst="rect">
            <a:avLst/>
          </a:prstGeom>
        </p:spPr>
      </p:pic>
      <p:pic>
        <p:nvPicPr>
          <p:cNvPr id="46" name="Picture 45">
            <a:extLst>
              <a:ext uri="{FF2B5EF4-FFF2-40B4-BE49-F238E27FC236}">
                <a16:creationId xmlns:a16="http://schemas.microsoft.com/office/drawing/2014/main" id="{0C5F2AC5-05F1-4B32-BAC6-D327ADEDE1FD}"/>
              </a:ext>
            </a:extLst>
          </p:cNvPr>
          <p:cNvPicPr>
            <a:picLocks noChangeAspect="1"/>
          </p:cNvPicPr>
          <p:nvPr/>
        </p:nvPicPr>
        <p:blipFill>
          <a:blip r:embed="rId14"/>
          <a:stretch>
            <a:fillRect/>
          </a:stretch>
        </p:blipFill>
        <p:spPr>
          <a:xfrm>
            <a:off x="582355" y="2606952"/>
            <a:ext cx="530398" cy="963251"/>
          </a:xfrm>
          <a:prstGeom prst="rect">
            <a:avLst/>
          </a:prstGeom>
        </p:spPr>
      </p:pic>
      <p:pic>
        <p:nvPicPr>
          <p:cNvPr id="54" name="Picture 53">
            <a:extLst>
              <a:ext uri="{FF2B5EF4-FFF2-40B4-BE49-F238E27FC236}">
                <a16:creationId xmlns:a16="http://schemas.microsoft.com/office/drawing/2014/main" id="{AA572DF1-F0EA-474C-A042-0CB585365B47}"/>
              </a:ext>
            </a:extLst>
          </p:cNvPr>
          <p:cNvPicPr>
            <a:picLocks noChangeAspect="1"/>
          </p:cNvPicPr>
          <p:nvPr/>
        </p:nvPicPr>
        <p:blipFill>
          <a:blip r:embed="rId14"/>
          <a:stretch>
            <a:fillRect/>
          </a:stretch>
        </p:blipFill>
        <p:spPr>
          <a:xfrm>
            <a:off x="3919043" y="7016857"/>
            <a:ext cx="530398" cy="963251"/>
          </a:xfrm>
          <a:prstGeom prst="rect">
            <a:avLst/>
          </a:prstGeom>
        </p:spPr>
      </p:pic>
      <p:pic>
        <p:nvPicPr>
          <p:cNvPr id="57" name="Picture 56">
            <a:extLst>
              <a:ext uri="{FF2B5EF4-FFF2-40B4-BE49-F238E27FC236}">
                <a16:creationId xmlns:a16="http://schemas.microsoft.com/office/drawing/2014/main" id="{8F2C1364-568B-48C7-8368-D4DFFD3B2B97}"/>
              </a:ext>
            </a:extLst>
          </p:cNvPr>
          <p:cNvPicPr>
            <a:picLocks noChangeAspect="1"/>
          </p:cNvPicPr>
          <p:nvPr/>
        </p:nvPicPr>
        <p:blipFill>
          <a:blip r:embed="rId14"/>
          <a:stretch>
            <a:fillRect/>
          </a:stretch>
        </p:blipFill>
        <p:spPr>
          <a:xfrm>
            <a:off x="582355" y="6990775"/>
            <a:ext cx="530398" cy="963251"/>
          </a:xfrm>
          <a:prstGeom prst="rect">
            <a:avLst/>
          </a:prstGeom>
        </p:spPr>
      </p:pic>
      <p:pic>
        <p:nvPicPr>
          <p:cNvPr id="61" name="Picture 60">
            <a:extLst>
              <a:ext uri="{FF2B5EF4-FFF2-40B4-BE49-F238E27FC236}">
                <a16:creationId xmlns:a16="http://schemas.microsoft.com/office/drawing/2014/main" id="{133D0203-FFE9-4BB9-AAA3-7B55D5AE3A37}"/>
              </a:ext>
            </a:extLst>
          </p:cNvPr>
          <p:cNvPicPr>
            <a:picLocks noChangeAspect="1"/>
          </p:cNvPicPr>
          <p:nvPr/>
        </p:nvPicPr>
        <p:blipFill>
          <a:blip r:embed="rId15"/>
          <a:stretch>
            <a:fillRect/>
          </a:stretch>
        </p:blipFill>
        <p:spPr>
          <a:xfrm>
            <a:off x="700031" y="3681516"/>
            <a:ext cx="365792" cy="1042506"/>
          </a:xfrm>
          <a:prstGeom prst="rect">
            <a:avLst/>
          </a:prstGeom>
        </p:spPr>
      </p:pic>
      <p:pic>
        <p:nvPicPr>
          <p:cNvPr id="64" name="Picture 63">
            <a:extLst>
              <a:ext uri="{FF2B5EF4-FFF2-40B4-BE49-F238E27FC236}">
                <a16:creationId xmlns:a16="http://schemas.microsoft.com/office/drawing/2014/main" id="{3F3B3191-F7FF-4244-B44B-01E36435E466}"/>
              </a:ext>
            </a:extLst>
          </p:cNvPr>
          <p:cNvPicPr>
            <a:picLocks noChangeAspect="1"/>
          </p:cNvPicPr>
          <p:nvPr/>
        </p:nvPicPr>
        <p:blipFill>
          <a:blip r:embed="rId15"/>
          <a:stretch>
            <a:fillRect/>
          </a:stretch>
        </p:blipFill>
        <p:spPr>
          <a:xfrm>
            <a:off x="664658" y="8152920"/>
            <a:ext cx="365792" cy="1042506"/>
          </a:xfrm>
          <a:prstGeom prst="rect">
            <a:avLst/>
          </a:prstGeom>
        </p:spPr>
      </p:pic>
      <p:pic>
        <p:nvPicPr>
          <p:cNvPr id="67" name="Picture 66">
            <a:extLst>
              <a:ext uri="{FF2B5EF4-FFF2-40B4-BE49-F238E27FC236}">
                <a16:creationId xmlns:a16="http://schemas.microsoft.com/office/drawing/2014/main" id="{3A71EEFB-E12D-45E5-B7E7-5F9DD6ABF803}"/>
              </a:ext>
            </a:extLst>
          </p:cNvPr>
          <p:cNvPicPr>
            <a:picLocks noChangeAspect="1"/>
          </p:cNvPicPr>
          <p:nvPr/>
        </p:nvPicPr>
        <p:blipFill>
          <a:blip r:embed="rId15"/>
          <a:stretch>
            <a:fillRect/>
          </a:stretch>
        </p:blipFill>
        <p:spPr>
          <a:xfrm>
            <a:off x="3988217" y="8150623"/>
            <a:ext cx="365792" cy="1042506"/>
          </a:xfrm>
          <a:prstGeom prst="rect">
            <a:avLst/>
          </a:prstGeom>
        </p:spPr>
      </p:pic>
      <p:pic>
        <p:nvPicPr>
          <p:cNvPr id="82" name="Picture 81">
            <a:extLst>
              <a:ext uri="{FF2B5EF4-FFF2-40B4-BE49-F238E27FC236}">
                <a16:creationId xmlns:a16="http://schemas.microsoft.com/office/drawing/2014/main" id="{29E3D25C-2A43-48E3-BACA-A88834CE7088}"/>
              </a:ext>
            </a:extLst>
          </p:cNvPr>
          <p:cNvPicPr>
            <a:picLocks noChangeAspect="1"/>
          </p:cNvPicPr>
          <p:nvPr/>
        </p:nvPicPr>
        <p:blipFill>
          <a:blip r:embed="rId16"/>
          <a:stretch>
            <a:fillRect/>
          </a:stretch>
        </p:blipFill>
        <p:spPr>
          <a:xfrm>
            <a:off x="4481134" y="2359994"/>
            <a:ext cx="432854" cy="1682642"/>
          </a:xfrm>
          <a:prstGeom prst="rect">
            <a:avLst/>
          </a:prstGeom>
        </p:spPr>
      </p:pic>
      <p:pic>
        <p:nvPicPr>
          <p:cNvPr id="84" name="Picture 83">
            <a:extLst>
              <a:ext uri="{FF2B5EF4-FFF2-40B4-BE49-F238E27FC236}">
                <a16:creationId xmlns:a16="http://schemas.microsoft.com/office/drawing/2014/main" id="{8F66631E-1B44-4732-B008-1630D5E8B45C}"/>
              </a:ext>
            </a:extLst>
          </p:cNvPr>
          <p:cNvPicPr>
            <a:picLocks noChangeAspect="1"/>
          </p:cNvPicPr>
          <p:nvPr/>
        </p:nvPicPr>
        <p:blipFill>
          <a:blip r:embed="rId17"/>
          <a:stretch>
            <a:fillRect/>
          </a:stretch>
        </p:blipFill>
        <p:spPr>
          <a:xfrm rot="1787017">
            <a:off x="4719856" y="2276278"/>
            <a:ext cx="359695" cy="359695"/>
          </a:xfrm>
          <a:prstGeom prst="rect">
            <a:avLst/>
          </a:prstGeom>
        </p:spPr>
      </p:pic>
      <p:pic>
        <p:nvPicPr>
          <p:cNvPr id="85" name="Picture 84">
            <a:extLst>
              <a:ext uri="{FF2B5EF4-FFF2-40B4-BE49-F238E27FC236}">
                <a16:creationId xmlns:a16="http://schemas.microsoft.com/office/drawing/2014/main" id="{8CCAB739-A9BA-4E71-9A96-BE7B6FBC671F}"/>
              </a:ext>
            </a:extLst>
          </p:cNvPr>
          <p:cNvPicPr>
            <a:picLocks noChangeAspect="1"/>
          </p:cNvPicPr>
          <p:nvPr/>
        </p:nvPicPr>
        <p:blipFill>
          <a:blip r:embed="rId16"/>
          <a:stretch>
            <a:fillRect/>
          </a:stretch>
        </p:blipFill>
        <p:spPr>
          <a:xfrm>
            <a:off x="1247512" y="2323654"/>
            <a:ext cx="432854" cy="1682642"/>
          </a:xfrm>
          <a:prstGeom prst="rect">
            <a:avLst/>
          </a:prstGeom>
        </p:spPr>
      </p:pic>
      <p:pic>
        <p:nvPicPr>
          <p:cNvPr id="87" name="Picture 86">
            <a:extLst>
              <a:ext uri="{FF2B5EF4-FFF2-40B4-BE49-F238E27FC236}">
                <a16:creationId xmlns:a16="http://schemas.microsoft.com/office/drawing/2014/main" id="{30CEB2CD-2B8E-4F05-ABC5-13AB91B384D4}"/>
              </a:ext>
            </a:extLst>
          </p:cNvPr>
          <p:cNvPicPr>
            <a:picLocks noChangeAspect="1"/>
          </p:cNvPicPr>
          <p:nvPr/>
        </p:nvPicPr>
        <p:blipFill>
          <a:blip r:embed="rId18"/>
          <a:stretch>
            <a:fillRect/>
          </a:stretch>
        </p:blipFill>
        <p:spPr>
          <a:xfrm>
            <a:off x="1415710" y="2167785"/>
            <a:ext cx="499915" cy="499915"/>
          </a:xfrm>
          <a:prstGeom prst="rect">
            <a:avLst/>
          </a:prstGeom>
        </p:spPr>
      </p:pic>
      <p:pic>
        <p:nvPicPr>
          <p:cNvPr id="89" name="Picture 88">
            <a:extLst>
              <a:ext uri="{FF2B5EF4-FFF2-40B4-BE49-F238E27FC236}">
                <a16:creationId xmlns:a16="http://schemas.microsoft.com/office/drawing/2014/main" id="{59A578F9-43A6-4E8F-8C59-44803B9A19C1}"/>
              </a:ext>
            </a:extLst>
          </p:cNvPr>
          <p:cNvPicPr>
            <a:picLocks noChangeAspect="1"/>
          </p:cNvPicPr>
          <p:nvPr/>
        </p:nvPicPr>
        <p:blipFill>
          <a:blip r:embed="rId19"/>
          <a:stretch>
            <a:fillRect/>
          </a:stretch>
        </p:blipFill>
        <p:spPr>
          <a:xfrm>
            <a:off x="4536774" y="6605537"/>
            <a:ext cx="432854" cy="1682642"/>
          </a:xfrm>
          <a:prstGeom prst="rect">
            <a:avLst/>
          </a:prstGeom>
        </p:spPr>
      </p:pic>
      <p:pic>
        <p:nvPicPr>
          <p:cNvPr id="91" name="Picture 90">
            <a:extLst>
              <a:ext uri="{FF2B5EF4-FFF2-40B4-BE49-F238E27FC236}">
                <a16:creationId xmlns:a16="http://schemas.microsoft.com/office/drawing/2014/main" id="{5D1AB63E-748F-45F6-8986-B7AB7AEA864A}"/>
              </a:ext>
            </a:extLst>
          </p:cNvPr>
          <p:cNvPicPr>
            <a:picLocks noChangeAspect="1"/>
          </p:cNvPicPr>
          <p:nvPr/>
        </p:nvPicPr>
        <p:blipFill>
          <a:blip r:embed="rId19"/>
          <a:stretch>
            <a:fillRect/>
          </a:stretch>
        </p:blipFill>
        <p:spPr>
          <a:xfrm>
            <a:off x="1165465" y="6827602"/>
            <a:ext cx="432854" cy="1682642"/>
          </a:xfrm>
          <a:prstGeom prst="rect">
            <a:avLst/>
          </a:prstGeom>
        </p:spPr>
      </p:pic>
      <p:pic>
        <p:nvPicPr>
          <p:cNvPr id="93" name="Picture 92">
            <a:extLst>
              <a:ext uri="{FF2B5EF4-FFF2-40B4-BE49-F238E27FC236}">
                <a16:creationId xmlns:a16="http://schemas.microsoft.com/office/drawing/2014/main" id="{920E65D9-D712-4752-930A-522AC5A94A0A}"/>
              </a:ext>
            </a:extLst>
          </p:cNvPr>
          <p:cNvPicPr>
            <a:picLocks noChangeAspect="1"/>
          </p:cNvPicPr>
          <p:nvPr/>
        </p:nvPicPr>
        <p:blipFill>
          <a:blip r:embed="rId18"/>
          <a:stretch>
            <a:fillRect/>
          </a:stretch>
        </p:blipFill>
        <p:spPr>
          <a:xfrm>
            <a:off x="1332511" y="6674075"/>
            <a:ext cx="499915" cy="499915"/>
          </a:xfrm>
          <a:prstGeom prst="rect">
            <a:avLst/>
          </a:prstGeom>
        </p:spPr>
      </p:pic>
      <p:pic>
        <p:nvPicPr>
          <p:cNvPr id="95" name="Picture 94">
            <a:extLst>
              <a:ext uri="{FF2B5EF4-FFF2-40B4-BE49-F238E27FC236}">
                <a16:creationId xmlns:a16="http://schemas.microsoft.com/office/drawing/2014/main" id="{9A600906-30D2-4D97-91DF-FB7A64E03475}"/>
              </a:ext>
            </a:extLst>
          </p:cNvPr>
          <p:cNvPicPr>
            <a:picLocks noChangeAspect="1"/>
          </p:cNvPicPr>
          <p:nvPr/>
        </p:nvPicPr>
        <p:blipFill>
          <a:blip r:embed="rId18"/>
          <a:stretch>
            <a:fillRect/>
          </a:stretch>
        </p:blipFill>
        <p:spPr>
          <a:xfrm>
            <a:off x="4708735" y="6455374"/>
            <a:ext cx="499915" cy="499915"/>
          </a:xfrm>
          <a:prstGeom prst="rect">
            <a:avLst/>
          </a:prstGeom>
        </p:spPr>
      </p:pic>
    </p:spTree>
    <p:extLst>
      <p:ext uri="{BB962C8B-B14F-4D97-AF65-F5344CB8AC3E}">
        <p14:creationId xmlns:p14="http://schemas.microsoft.com/office/powerpoint/2010/main" val="339905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5587" y="195050"/>
            <a:ext cx="263926" cy="204569"/>
          </a:xfrm>
          <a:prstGeom prst="rect">
            <a:avLst/>
          </a:prstGeom>
          <a:ln>
            <a:no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558" y="248992"/>
            <a:ext cx="422654" cy="327599"/>
          </a:xfrm>
          <a:prstGeom prst="rect">
            <a:avLst/>
          </a:prstGeom>
          <a:ln>
            <a:no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5866">
            <a:off x="6767776" y="706397"/>
            <a:ext cx="355049" cy="275198"/>
          </a:xfrm>
          <a:prstGeom prst="rect">
            <a:avLst/>
          </a:prstGeom>
          <a:ln>
            <a:no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217" y="96807"/>
            <a:ext cx="305145" cy="236518"/>
          </a:xfrm>
          <a:prstGeom prst="rect">
            <a:avLst/>
          </a:prstGeom>
          <a:ln>
            <a:noFill/>
          </a:ln>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567" y="231450"/>
            <a:ext cx="422654" cy="327599"/>
          </a:xfrm>
          <a:prstGeom prst="rect">
            <a:avLst/>
          </a:prstGeom>
          <a:ln>
            <a:noFill/>
          </a:ln>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3587" y="117507"/>
            <a:ext cx="291764" cy="226146"/>
          </a:xfrm>
          <a:prstGeom prst="rect">
            <a:avLst/>
          </a:prstGeom>
          <a:ln>
            <a:no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4400" y="741926"/>
            <a:ext cx="257971" cy="199953"/>
          </a:xfrm>
          <a:prstGeom prst="rect">
            <a:avLst/>
          </a:prstGeom>
          <a:ln>
            <a:noFill/>
          </a:ln>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819" y="239928"/>
            <a:ext cx="317086" cy="245773"/>
          </a:xfrm>
          <a:prstGeom prst="rect">
            <a:avLst/>
          </a:prstGeom>
          <a:ln>
            <a:noFill/>
          </a:ln>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0399" y="477501"/>
            <a:ext cx="169855" cy="131655"/>
          </a:xfrm>
          <a:prstGeom prst="rect">
            <a:avLst/>
          </a:prstGeom>
          <a:ln>
            <a:noFill/>
          </a:ln>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4569" y="410254"/>
            <a:ext cx="171392" cy="132847"/>
          </a:xfrm>
          <a:prstGeom prst="rect">
            <a:avLst/>
          </a:prstGeom>
          <a:ln>
            <a:noFill/>
          </a:ln>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9049" y="946453"/>
            <a:ext cx="171392" cy="132847"/>
          </a:xfrm>
          <a:prstGeom prst="rect">
            <a:avLst/>
          </a:prstGeom>
          <a:ln>
            <a:noFill/>
          </a:ln>
        </p:spPr>
      </p:pic>
      <p:pic>
        <p:nvPicPr>
          <p:cNvPr id="22" name="Picture 21"/>
          <p:cNvPicPr>
            <a:picLocks noChangeAspect="1"/>
          </p:cNvPicPr>
          <p:nvPr/>
        </p:nvPicPr>
        <p:blipFill>
          <a:blip r:embed="rId11" cstate="print">
            <a:duotone>
              <a:prstClr val="black"/>
              <a:srgbClr val="FFCCCC">
                <a:tint val="45000"/>
                <a:satMod val="400000"/>
              </a:srgb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8124108">
            <a:off x="6362364" y="675817"/>
            <a:ext cx="251489" cy="202811"/>
          </a:xfrm>
          <a:prstGeom prst="rect">
            <a:avLst/>
          </a:prstGeom>
        </p:spPr>
      </p:pic>
      <p:pic>
        <p:nvPicPr>
          <p:cNvPr id="24" name="Picture 23"/>
          <p:cNvPicPr>
            <a:picLocks noChangeAspect="1"/>
          </p:cNvPicPr>
          <p:nvPr/>
        </p:nvPicPr>
        <p:blipFill>
          <a:blip r:embed="rId13" cstate="print">
            <a:duotone>
              <a:prstClr val="black"/>
              <a:srgbClr val="B6FCEB">
                <a:tint val="45000"/>
                <a:satMod val="400000"/>
              </a:srgbClr>
            </a:duotone>
            <a:extLst>
              <a:ext uri="{BEBA8EAE-BF5A-486C-A8C5-ECC9F3942E4B}">
                <a14:imgProps xmlns:a14="http://schemas.microsoft.com/office/drawing/2010/main">
                  <a14:imgLayer r:embed="rId14">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8124108">
            <a:off x="6069336" y="458127"/>
            <a:ext cx="213552" cy="172219"/>
          </a:xfrm>
          <a:prstGeom prst="rect">
            <a:avLst/>
          </a:prstGeom>
          <a:ln>
            <a:noFill/>
          </a:ln>
        </p:spPr>
      </p:pic>
      <p:pic>
        <p:nvPicPr>
          <p:cNvPr id="25" name="Picture 24"/>
          <p:cNvPicPr>
            <a:picLocks noChangeAspect="1"/>
          </p:cNvPicPr>
          <p:nvPr/>
        </p:nvPicPr>
        <p:blipFill>
          <a:blip r:embed="rId15"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8124108">
            <a:off x="6533647" y="855633"/>
            <a:ext cx="250082" cy="201678"/>
          </a:xfrm>
          <a:prstGeom prst="rect">
            <a:avLst/>
          </a:prstGeom>
          <a:ln>
            <a:noFill/>
          </a:ln>
        </p:spPr>
      </p:pic>
      <p:pic>
        <p:nvPicPr>
          <p:cNvPr id="26" name="Picture 25"/>
          <p:cNvPicPr>
            <a:picLocks noChangeAspect="1"/>
          </p:cNvPicPr>
          <p:nvPr/>
        </p:nvPicPr>
        <p:blipFill>
          <a:blip r:embed="rId11" cstate="print">
            <a:duotone>
              <a:prstClr val="black"/>
              <a:srgbClr val="FFCCCC">
                <a:tint val="45000"/>
                <a:satMod val="400000"/>
              </a:srgb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8124108">
            <a:off x="6869239" y="439407"/>
            <a:ext cx="251489" cy="202811"/>
          </a:xfrm>
          <a:prstGeom prst="rect">
            <a:avLst/>
          </a:prstGeom>
        </p:spPr>
      </p:pic>
      <p:pic>
        <p:nvPicPr>
          <p:cNvPr id="27" name="Picture 26"/>
          <p:cNvPicPr>
            <a:picLocks noChangeAspect="1"/>
          </p:cNvPicPr>
          <p:nvPr/>
        </p:nvPicPr>
        <p:blipFill>
          <a:blip r:embed="rId11" cstate="print">
            <a:duotone>
              <a:prstClr val="black"/>
              <a:srgbClr val="FFCCCC">
                <a:tint val="45000"/>
                <a:satMod val="400000"/>
              </a:srgb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8124108">
            <a:off x="7109425" y="679123"/>
            <a:ext cx="251489" cy="202811"/>
          </a:xfrm>
          <a:prstGeom prst="rect">
            <a:avLst/>
          </a:prstGeom>
        </p:spPr>
      </p:pic>
      <p:sp>
        <p:nvSpPr>
          <p:cNvPr id="6" name="Rounded Rectangle 5"/>
          <p:cNvSpPr/>
          <p:nvPr/>
        </p:nvSpPr>
        <p:spPr>
          <a:xfrm>
            <a:off x="314648" y="3438632"/>
            <a:ext cx="7141708" cy="6486307"/>
          </a:xfrm>
          <a:prstGeom prst="roundRect">
            <a:avLst/>
          </a:prstGeom>
          <a:ln w="57150">
            <a:solidFill>
              <a:schemeClr val="bg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746016" y="3839044"/>
            <a:ext cx="6449914" cy="6863417"/>
          </a:xfrm>
          <a:prstGeom prst="rect">
            <a:avLst/>
          </a:prstGeom>
        </p:spPr>
        <p:txBody>
          <a:bodyPr wrap="square">
            <a:spAutoFit/>
          </a:bodyPr>
          <a:lstStyle/>
          <a:p>
            <a:r>
              <a:rPr lang="en-US" sz="2400" dirty="0">
                <a:solidFill>
                  <a:schemeClr val="bg1"/>
                </a:solidFill>
                <a:latin typeface="Short Stack" panose="02010500040000000007" pitchFamily="2" charset="0"/>
                <a:ea typeface="KBZipaDeeDooDah" panose="02000603000000000000" pitchFamily="2" charset="0"/>
              </a:rPr>
              <a:t>All rights reserved by StudentSavvy. Permission to copy for </a:t>
            </a:r>
            <a:r>
              <a:rPr lang="en-US" sz="2400" b="1" u="sng" dirty="0">
                <a:solidFill>
                  <a:schemeClr val="bg1"/>
                </a:solidFill>
                <a:latin typeface="Short Stack" panose="02010500040000000007" pitchFamily="2" charset="0"/>
                <a:ea typeface="KBZipaDeeDooDah" panose="02000603000000000000" pitchFamily="2" charset="0"/>
              </a:rPr>
              <a:t>SINGLE classroom use only</a:t>
            </a:r>
            <a:r>
              <a:rPr lang="en-US" sz="2400" dirty="0">
                <a:solidFill>
                  <a:schemeClr val="bg1"/>
                </a:solidFill>
                <a:latin typeface="Short Stack" panose="02010500040000000007" pitchFamily="2" charset="0"/>
                <a:ea typeface="KBZipaDeeDooDah" panose="02000603000000000000" pitchFamily="2" charset="0"/>
              </a:rPr>
              <a:t>. If you would like to share this product with other educators, you</a:t>
            </a:r>
            <a:r>
              <a:rPr lang="en-US" sz="2400" b="1" dirty="0">
                <a:solidFill>
                  <a:schemeClr val="bg1"/>
                </a:solidFill>
                <a:latin typeface="Short Stack" panose="02010500040000000007" pitchFamily="2" charset="0"/>
                <a:ea typeface="KBZipaDeeDooDah" panose="02000603000000000000" pitchFamily="2" charset="0"/>
              </a:rPr>
              <a:t> MUST </a:t>
            </a:r>
            <a:r>
              <a:rPr lang="en-US" sz="2400" dirty="0">
                <a:solidFill>
                  <a:schemeClr val="bg1"/>
                </a:solidFill>
                <a:latin typeface="Short Stack" panose="02010500040000000007" pitchFamily="2" charset="0"/>
                <a:ea typeface="KBZipaDeeDooDah" panose="02000603000000000000" pitchFamily="2" charset="0"/>
              </a:rPr>
              <a:t>purchase a multiple license. You may not</a:t>
            </a:r>
          </a:p>
          <a:p>
            <a:r>
              <a:rPr lang="en-US" sz="2400" dirty="0">
                <a:solidFill>
                  <a:schemeClr val="bg1"/>
                </a:solidFill>
                <a:latin typeface="Short Stack" panose="02010500040000000007" pitchFamily="2" charset="0"/>
                <a:ea typeface="KBZipaDeeDooDah" panose="02000603000000000000" pitchFamily="2" charset="0"/>
              </a:rPr>
              <a:t>alter this PDF in any way or resell. </a:t>
            </a:r>
            <a:r>
              <a:rPr lang="en-US" sz="2400" dirty="0">
                <a:solidFill>
                  <a:schemeClr val="bg1"/>
                </a:solidFill>
                <a:latin typeface="Short Stack" panose="02010500040000000007" pitchFamily="2" charset="0"/>
              </a:rPr>
              <a:t>Copying any part of this product and placing it on the internet in any form is strictly forbidden and is a violation of the  Digital Millennium Copyright Act (</a:t>
            </a:r>
            <a:r>
              <a:rPr lang="en-US" sz="2400" dirty="0" err="1">
                <a:solidFill>
                  <a:schemeClr val="bg1"/>
                </a:solidFill>
                <a:latin typeface="Short Stack" panose="02010500040000000007" pitchFamily="2" charset="0"/>
              </a:rPr>
              <a:t>DMCA</a:t>
            </a:r>
            <a:r>
              <a:rPr lang="en-US" sz="2400" dirty="0">
                <a:solidFill>
                  <a:schemeClr val="bg1"/>
                </a:solidFill>
                <a:latin typeface="Short Stack" panose="02010500040000000007" pitchFamily="2" charset="0"/>
              </a:rPr>
              <a:t>). These items will be located by Google and traced back to the publishing site.</a:t>
            </a:r>
            <a:endParaRPr lang="en-US" sz="2400" dirty="0">
              <a:solidFill>
                <a:schemeClr val="bg1"/>
              </a:solidFill>
              <a:latin typeface="Short Stack" panose="02010500040000000007" pitchFamily="2" charset="0"/>
              <a:ea typeface="KBZipaDeeDooDah" panose="02000603000000000000" pitchFamily="2" charset="0"/>
            </a:endParaRPr>
          </a:p>
          <a:p>
            <a:pPr algn="ctr"/>
            <a:endParaRPr lang="en-US" sz="2800" dirty="0">
              <a:solidFill>
                <a:schemeClr val="bg1"/>
              </a:solidFill>
              <a:latin typeface="Short Stack" panose="02010500040000000007" pitchFamily="2" charset="0"/>
              <a:ea typeface="KBZipaDeeDooDah" panose="02000603000000000000" pitchFamily="2" charset="0"/>
            </a:endParaRPr>
          </a:p>
          <a:p>
            <a:pPr algn="ctr"/>
            <a:endParaRPr lang="en-US" sz="2800" dirty="0">
              <a:solidFill>
                <a:schemeClr val="bg1"/>
              </a:solidFill>
              <a:latin typeface="Short Stack" panose="02010500040000000007" pitchFamily="2" charset="0"/>
              <a:ea typeface="KBZipaDeeDooDah" panose="02000603000000000000" pitchFamily="2" charset="0"/>
            </a:endParaRPr>
          </a:p>
        </p:txBody>
      </p:sp>
      <p:sp>
        <p:nvSpPr>
          <p:cNvPr id="14" name="Rectangle 13"/>
          <p:cNvSpPr/>
          <p:nvPr/>
        </p:nvSpPr>
        <p:spPr>
          <a:xfrm>
            <a:off x="1204098" y="9386549"/>
            <a:ext cx="3785012" cy="461665"/>
          </a:xfrm>
          <a:prstGeom prst="rect">
            <a:avLst/>
          </a:prstGeom>
        </p:spPr>
        <p:txBody>
          <a:bodyPr wrap="none">
            <a:spAutoFit/>
          </a:bodyPr>
          <a:lstStyle/>
          <a:p>
            <a:pPr algn="ctr"/>
            <a:r>
              <a:rPr lang="en-US" sz="2400" dirty="0">
                <a:solidFill>
                  <a:schemeClr val="bg1"/>
                </a:solidFill>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2400" dirty="0">
                <a:solidFill>
                  <a:schemeClr val="bg1"/>
                </a:solidFill>
                <a:effectLst>
                  <a:outerShdw blurRad="38100" dist="38100" dir="2700000" algn="tl">
                    <a:srgbClr val="000000">
                      <a:alpha val="43137"/>
                    </a:srgbClr>
                  </a:outerShdw>
                </a:effectLst>
                <a:latin typeface="Short Stack" panose="02010500040000000007" pitchFamily="2" charset="0"/>
              </a:rPr>
              <a:t>© 2015</a:t>
            </a:r>
            <a:endParaRPr lang="en-US" sz="2400" dirty="0">
              <a:solidFill>
                <a:schemeClr val="bg1"/>
              </a:solidFill>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5156" y="2034699"/>
            <a:ext cx="5166131" cy="1293377"/>
          </a:xfrm>
          <a:prstGeom prst="rect">
            <a:avLst/>
          </a:prstGeom>
        </p:spPr>
      </p:pic>
      <p:sp>
        <p:nvSpPr>
          <p:cNvPr id="2" name="TextBox 1"/>
          <p:cNvSpPr txBox="1"/>
          <p:nvPr/>
        </p:nvSpPr>
        <p:spPr>
          <a:xfrm>
            <a:off x="2074143" y="403850"/>
            <a:ext cx="3328155" cy="1446550"/>
          </a:xfrm>
          <a:prstGeom prst="rect">
            <a:avLst/>
          </a:prstGeom>
          <a:noFill/>
        </p:spPr>
        <p:txBody>
          <a:bodyPr wrap="none" rtlCol="0">
            <a:spAutoFit/>
          </a:bodyPr>
          <a:lstStyle/>
          <a:p>
            <a:pPr algn="ctr"/>
            <a:r>
              <a:rPr lang="en-US" sz="4400" dirty="0">
                <a:latin typeface="KBZipaDeeDooDah" panose="02000603000000000000" pitchFamily="2" charset="0"/>
                <a:ea typeface="KBZipaDeeDooDah" panose="02000603000000000000" pitchFamily="2" charset="0"/>
              </a:rPr>
              <a:t>Thanks for </a:t>
            </a:r>
          </a:p>
          <a:p>
            <a:pPr algn="ctr"/>
            <a:r>
              <a:rPr lang="en-US" sz="4400" dirty="0">
                <a:latin typeface="KBZipaDeeDooDah" panose="02000603000000000000" pitchFamily="2" charset="0"/>
                <a:ea typeface="KBZipaDeeDooDah" panose="02000603000000000000" pitchFamily="2" charset="0"/>
              </a:rPr>
              <a:t>downloading!</a:t>
            </a:r>
          </a:p>
        </p:txBody>
      </p:sp>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5879" y="269270"/>
            <a:ext cx="1374404" cy="1374404"/>
          </a:xfrm>
          <a:prstGeom prst="rect">
            <a:avLst/>
          </a:prstGeom>
          <a:ln w="38100">
            <a:solidFill>
              <a:srgbClr val="8BF2FD"/>
            </a:solidFill>
          </a:ln>
        </p:spPr>
      </p:pic>
    </p:spTree>
    <p:extLst>
      <p:ext uri="{BB962C8B-B14F-4D97-AF65-F5344CB8AC3E}">
        <p14:creationId xmlns:p14="http://schemas.microsoft.com/office/powerpoint/2010/main" val="151405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11565" b="9874"/>
          <a:stretch/>
        </p:blipFill>
        <p:spPr>
          <a:xfrm>
            <a:off x="2678169" y="9101422"/>
            <a:ext cx="2421117" cy="804763"/>
          </a:xfrm>
          <a:prstGeom prst="rect">
            <a:avLst/>
          </a:prstGeom>
        </p:spPr>
      </p:pic>
      <p:pic>
        <p:nvPicPr>
          <p:cNvPr id="1029" name="Picture 10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361" y="7321629"/>
            <a:ext cx="1790491" cy="1790491"/>
          </a:xfrm>
          <a:prstGeom prst="rect">
            <a:avLst/>
          </a:prstGeom>
        </p:spPr>
      </p:pic>
      <p:sp>
        <p:nvSpPr>
          <p:cNvPr id="14" name="Rectangle 13"/>
          <p:cNvSpPr/>
          <p:nvPr/>
        </p:nvSpPr>
        <p:spPr>
          <a:xfrm>
            <a:off x="5724987" y="9390180"/>
            <a:ext cx="1933543" cy="271613"/>
          </a:xfrm>
          <a:prstGeom prst="rect">
            <a:avLst/>
          </a:prstGeom>
        </p:spPr>
        <p:txBody>
          <a:bodyPr wrap="none">
            <a:spAutoFit/>
          </a:bodyPr>
          <a:lstStyle/>
          <a:p>
            <a:pPr algn="ctr"/>
            <a:r>
              <a:rPr lang="en-US" sz="1165"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1165" dirty="0">
                <a:effectLst>
                  <a:outerShdw blurRad="38100" dist="38100" dir="2700000" algn="tl">
                    <a:srgbClr val="000000">
                      <a:alpha val="43137"/>
                    </a:srgbClr>
                  </a:outerShdw>
                </a:effectLst>
                <a:latin typeface="Short Stack" panose="02010500040000000007" pitchFamily="2" charset="0"/>
              </a:rPr>
              <a:t>© 2015</a:t>
            </a:r>
            <a:endParaRPr lang="en-US" sz="1165"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sp>
        <p:nvSpPr>
          <p:cNvPr id="15" name="Rectangle 14"/>
          <p:cNvSpPr/>
          <p:nvPr/>
        </p:nvSpPr>
        <p:spPr>
          <a:xfrm>
            <a:off x="517825" y="4659790"/>
            <a:ext cx="6741803" cy="391004"/>
          </a:xfrm>
          <a:prstGeom prst="rect">
            <a:avLst/>
          </a:prstGeom>
        </p:spPr>
        <p:txBody>
          <a:bodyPr wrap="square">
            <a:spAutoFit/>
          </a:bodyPr>
          <a:lstStyle/>
          <a:p>
            <a:r>
              <a:rPr lang="en-US" sz="1941" dirty="0">
                <a:latin typeface="Wish I Were Taller" panose="02000000000000000000" pitchFamily="2" charset="0"/>
                <a:ea typeface="KBZipaDeeDooDah" panose="02000603000000000000" pitchFamily="2" charset="0"/>
                <a:hlinkClick r:id="rId5"/>
              </a:rPr>
              <a:t>CLICK HERE TO FOLLOW AND FIND ADDITIONAL RESOURCES!</a:t>
            </a:r>
            <a:endParaRPr lang="en-US" sz="2718" dirty="0">
              <a:latin typeface="Wish I Were Taller" panose="02000000000000000000" pitchFamily="2" charset="0"/>
              <a:ea typeface="KBZipaDeeDooDah" panose="02000603000000000000" pitchFamily="2" charset="0"/>
            </a:endParaRPr>
          </a:p>
        </p:txBody>
      </p:sp>
      <p:sp>
        <p:nvSpPr>
          <p:cNvPr id="11" name="Rectangle 10"/>
          <p:cNvSpPr/>
          <p:nvPr/>
        </p:nvSpPr>
        <p:spPr>
          <a:xfrm>
            <a:off x="1065340" y="1575023"/>
            <a:ext cx="6332768" cy="944105"/>
          </a:xfrm>
          <a:prstGeom prst="rect">
            <a:avLst/>
          </a:prstGeom>
        </p:spPr>
        <p:txBody>
          <a:bodyPr wrap="square">
            <a:spAutoFit/>
          </a:bodyPr>
          <a:lstStyle/>
          <a:p>
            <a:pPr algn="r"/>
            <a:r>
              <a:rPr lang="en-US" sz="1845" i="1" dirty="0">
                <a:solidFill>
                  <a:srgbClr val="0BB1A5"/>
                </a:solidFill>
                <a:latin typeface="Short Stack" panose="02010500040000000007" pitchFamily="2" charset="0"/>
                <a:ea typeface="KBZipaDeeDooDah" panose="02000603000000000000" pitchFamily="2" charset="0"/>
              </a:rPr>
              <a:t>“Where teachers become </a:t>
            </a:r>
            <a:r>
              <a:rPr lang="en-US" sz="1845" b="1" i="1" dirty="0">
                <a:solidFill>
                  <a:schemeClr val="tx1">
                    <a:lumMod val="85000"/>
                    <a:lumOff val="15000"/>
                  </a:schemeClr>
                </a:solidFill>
                <a:latin typeface="Short Stack" panose="02010500040000000007" pitchFamily="2" charset="0"/>
                <a:ea typeface="KBZipaDeeDooDah" panose="02000603000000000000" pitchFamily="2" charset="0"/>
              </a:rPr>
              <a:t>savvy</a:t>
            </a:r>
            <a:r>
              <a:rPr lang="en-US" sz="1845" i="1" dirty="0">
                <a:solidFill>
                  <a:schemeClr val="tx1">
                    <a:lumMod val="85000"/>
                    <a:lumOff val="15000"/>
                  </a:schemeClr>
                </a:solidFill>
                <a:latin typeface="Short Stack" panose="02010500040000000007" pitchFamily="2" charset="0"/>
                <a:ea typeface="KBZipaDeeDooDah" panose="02000603000000000000" pitchFamily="2" charset="0"/>
              </a:rPr>
              <a:t> </a:t>
            </a:r>
            <a:r>
              <a:rPr lang="en-US" sz="1845" i="1" dirty="0">
                <a:solidFill>
                  <a:srgbClr val="0BB1A5"/>
                </a:solidFill>
                <a:latin typeface="Short Stack" panose="02010500040000000007" pitchFamily="2" charset="0"/>
                <a:ea typeface="KBZipaDeeDooDah" panose="02000603000000000000" pitchFamily="2" charset="0"/>
              </a:rPr>
              <a:t>about their </a:t>
            </a:r>
            <a:r>
              <a:rPr lang="en-US" sz="1845" i="1" dirty="0">
                <a:solidFill>
                  <a:schemeClr val="tx1">
                    <a:lumMod val="85000"/>
                    <a:lumOff val="15000"/>
                  </a:schemeClr>
                </a:solidFill>
                <a:latin typeface="Short Stack" panose="02010500040000000007" pitchFamily="2" charset="0"/>
                <a:ea typeface="KBZipaDeeDooDah" panose="02000603000000000000" pitchFamily="2" charset="0"/>
              </a:rPr>
              <a:t>students</a:t>
            </a:r>
            <a:r>
              <a:rPr lang="en-US" sz="1845" i="1" dirty="0">
                <a:solidFill>
                  <a:srgbClr val="0BB1A5"/>
                </a:solidFill>
                <a:latin typeface="Short Stack" panose="02010500040000000007" pitchFamily="2" charset="0"/>
                <a:ea typeface="KBZipaDeeDooDah" panose="02000603000000000000" pitchFamily="2" charset="0"/>
              </a:rPr>
              <a:t>, finding the latest information and           resources to use in the classroom!”</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2452" y="2535368"/>
            <a:ext cx="3245657" cy="200692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8169" y="2408719"/>
            <a:ext cx="1474283" cy="2211425"/>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822" y="2850049"/>
            <a:ext cx="2220030" cy="1691787"/>
          </a:xfrm>
          <a:prstGeom prst="rect">
            <a:avLst/>
          </a:prstGeom>
        </p:spPr>
      </p:pic>
      <p:sp>
        <p:nvSpPr>
          <p:cNvPr id="23" name="Rectangle 22"/>
          <p:cNvSpPr/>
          <p:nvPr/>
        </p:nvSpPr>
        <p:spPr>
          <a:xfrm>
            <a:off x="5210846" y="9625328"/>
            <a:ext cx="2454518" cy="241605"/>
          </a:xfrm>
          <a:prstGeom prst="rect">
            <a:avLst/>
          </a:prstGeom>
        </p:spPr>
        <p:txBody>
          <a:bodyPr wrap="none">
            <a:spAutoFit/>
          </a:bodyPr>
          <a:lstStyle/>
          <a:p>
            <a:pPr algn="ctr"/>
            <a:r>
              <a:rPr lang="en-US" sz="970"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Photo Credit – Dollar Photo Club</a:t>
            </a:r>
          </a:p>
        </p:txBody>
      </p:sp>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11564" t="39886" r="10251" b="49399"/>
          <a:stretch/>
        </p:blipFill>
        <p:spPr>
          <a:xfrm>
            <a:off x="2528852" y="945867"/>
            <a:ext cx="4869258" cy="558653"/>
          </a:xfrm>
          <a:prstGeom prst="rect">
            <a:avLst/>
          </a:prstGeom>
        </p:spPr>
      </p:pic>
      <p:sp>
        <p:nvSpPr>
          <p:cNvPr id="22" name="Rectangle 21"/>
          <p:cNvSpPr/>
          <p:nvPr/>
        </p:nvSpPr>
        <p:spPr>
          <a:xfrm>
            <a:off x="170536" y="218081"/>
            <a:ext cx="3522118" cy="749564"/>
          </a:xfrm>
          <a:prstGeom prst="rect">
            <a:avLst/>
          </a:prstGeom>
        </p:spPr>
        <p:txBody>
          <a:bodyPr wrap="none">
            <a:spAutoFit/>
          </a:bodyPr>
          <a:lstStyle/>
          <a:p>
            <a:pPr algn="ctr"/>
            <a:r>
              <a:rPr lang="en-US" sz="4271" dirty="0">
                <a:latin typeface="KBZipaDeeDooDah" panose="02000603000000000000" pitchFamily="2" charset="0"/>
                <a:ea typeface="KBZipaDeeDooDah" panose="02000603000000000000" pitchFamily="2" charset="0"/>
              </a:rPr>
              <a:t>Studentsavvy</a:t>
            </a:r>
          </a:p>
        </p:txBody>
      </p:sp>
      <p:pic>
        <p:nvPicPr>
          <p:cNvPr id="29" name="Picture 28"/>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89089" y="85951"/>
            <a:ext cx="678841" cy="852499"/>
          </a:xfrm>
          <a:prstGeom prst="rect">
            <a:avLst/>
          </a:prstGeom>
        </p:spPr>
      </p:pic>
      <p:pic>
        <p:nvPicPr>
          <p:cNvPr id="31" name="Picture 30">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097" y="5268002"/>
            <a:ext cx="1807755" cy="1803438"/>
          </a:xfrm>
          <a:prstGeom prst="rect">
            <a:avLst/>
          </a:prstGeom>
        </p:spPr>
      </p:pic>
      <p:pic>
        <p:nvPicPr>
          <p:cNvPr id="1025" name="Picture 1024">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60113" y="7148372"/>
            <a:ext cx="2054236" cy="2054236"/>
          </a:xfrm>
          <a:prstGeom prst="rect">
            <a:avLst/>
          </a:prstGeom>
        </p:spPr>
      </p:pic>
      <p:pic>
        <p:nvPicPr>
          <p:cNvPr id="1026" name="Picture 1025">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8713" y="5283935"/>
            <a:ext cx="1768549" cy="1768549"/>
          </a:xfrm>
          <a:prstGeom prst="rect">
            <a:avLst/>
          </a:prstGeom>
        </p:spPr>
      </p:pic>
      <p:pic>
        <p:nvPicPr>
          <p:cNvPr id="1027" name="Picture 1026">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99121" y="7230021"/>
            <a:ext cx="1875699" cy="1875699"/>
          </a:xfrm>
          <a:prstGeom prst="rect">
            <a:avLst/>
          </a:prstGeom>
        </p:spPr>
      </p:pic>
      <p:pic>
        <p:nvPicPr>
          <p:cNvPr id="2" name="Picture 1">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90659" y="5268002"/>
            <a:ext cx="1875699" cy="1787505"/>
          </a:xfrm>
          <a:prstGeom prst="rect">
            <a:avLst/>
          </a:prstGeom>
        </p:spPr>
      </p:pic>
    </p:spTree>
    <p:extLst>
      <p:ext uri="{BB962C8B-B14F-4D97-AF65-F5344CB8AC3E}">
        <p14:creationId xmlns:p14="http://schemas.microsoft.com/office/powerpoint/2010/main" val="1143849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TotalTime>
  <Words>412</Words>
  <Application>Microsoft Office PowerPoint</Application>
  <PresentationFormat>Custom</PresentationFormat>
  <Paragraphs>52</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Light</vt:lpstr>
      <vt:lpstr>KBZipaDeeDooDah</vt:lpstr>
      <vt:lpstr>KG Payphone</vt:lpstr>
      <vt:lpstr>KG Two is Better Than One</vt:lpstr>
      <vt:lpstr>Short Stack</vt:lpstr>
      <vt:lpstr>Wish I Were Taller</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Bowden</dc:creator>
  <cp:lastModifiedBy>Escobar, Danella D.</cp:lastModifiedBy>
  <cp:revision>15</cp:revision>
  <cp:lastPrinted>2016-04-06T18:35:02Z</cp:lastPrinted>
  <dcterms:created xsi:type="dcterms:W3CDTF">2015-08-24T15:45:16Z</dcterms:created>
  <dcterms:modified xsi:type="dcterms:W3CDTF">2020-07-21T23:37:27Z</dcterms:modified>
</cp:coreProperties>
</file>