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50" d="100"/>
          <a:sy n="150" d="100"/>
        </p:scale>
        <p:origin x="96" y="-3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340806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270465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40354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149831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370F7-A218-493F-945B-1395D896632C}"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128612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370F7-A218-493F-945B-1395D896632C}"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109099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370F7-A218-493F-945B-1395D896632C}"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15772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370F7-A218-493F-945B-1395D896632C}"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170187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370F7-A218-493F-945B-1395D896632C}"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235748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3D370F7-A218-493F-945B-1395D896632C}"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265978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3D370F7-A218-493F-945B-1395D896632C}"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a:p>
        </p:txBody>
      </p:sp>
    </p:spTree>
    <p:extLst>
      <p:ext uri="{BB962C8B-B14F-4D97-AF65-F5344CB8AC3E}">
        <p14:creationId xmlns:p14="http://schemas.microsoft.com/office/powerpoint/2010/main" val="254916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3D370F7-A218-493F-945B-1395D896632C}" type="datetimeFigureOut">
              <a:rPr lang="en-US" smtClean="0"/>
              <a:t>7/21/2020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61D873F1-E592-4C0B-B5F2-F4B8658CCEB6}" type="slidenum">
              <a:rPr lang="en-US" smtClean="0"/>
              <a:t>‹#›</a:t>
            </a:fld>
            <a:endParaRPr lang="en-US"/>
          </a:p>
        </p:txBody>
      </p:sp>
    </p:spTree>
    <p:extLst>
      <p:ext uri="{BB962C8B-B14F-4D97-AF65-F5344CB8AC3E}">
        <p14:creationId xmlns:p14="http://schemas.microsoft.com/office/powerpoint/2010/main" val="1102375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pinterest.com/studentsavvy" TargetMode="External"/><Relationship Id="rId18" Type="http://schemas.openxmlformats.org/officeDocument/2006/relationships/image" Target="../media/image11.png"/><Relationship Id="rId26" Type="http://schemas.openxmlformats.org/officeDocument/2006/relationships/image" Target="../media/image1.png"/><Relationship Id="rId3" Type="http://schemas.openxmlformats.org/officeDocument/2006/relationships/image" Target="../media/image4.png"/><Relationship Id="rId21" Type="http://schemas.openxmlformats.org/officeDocument/2006/relationships/hyperlink" Target="https://www.teacherspayteachers.com/Product/KG-Two-is-Better-Than-One-Font-Personal-Use-348706" TargetMode="External"/><Relationship Id="rId7" Type="http://schemas.openxmlformats.org/officeDocument/2006/relationships/hyperlink" Target="https://www.teacherspayteachers.com/Store/Paula-Kim-Studio" TargetMode="External"/><Relationship Id="rId12" Type="http://schemas.openxmlformats.org/officeDocument/2006/relationships/hyperlink" Target="http://www.facebook.com/studentsavvy" TargetMode="External"/><Relationship Id="rId17" Type="http://schemas.openxmlformats.org/officeDocument/2006/relationships/image" Target="../media/image10.png"/><Relationship Id="rId25" Type="http://schemas.openxmlformats.org/officeDocument/2006/relationships/image" Target="../media/image13.jpeg"/><Relationship Id="rId2" Type="http://schemas.openxmlformats.org/officeDocument/2006/relationships/hyperlink" Target="https://www.dollarphotoclub.com/" TargetMode="External"/><Relationship Id="rId16" Type="http://schemas.openxmlformats.org/officeDocument/2006/relationships/hyperlink" Target="studentsavvyontpt.blogspot.com" TargetMode="External"/><Relationship Id="rId20" Type="http://schemas.openxmlformats.org/officeDocument/2006/relationships/hyperlink" Target="http://www.kevinandamanda.com/fonts/freescrapbookfonts/digs-my-hart/" TargetMode="External"/><Relationship Id="rId1" Type="http://schemas.openxmlformats.org/officeDocument/2006/relationships/slideLayout" Target="../slideLayouts/slideLayout1.xml"/><Relationship Id="rId6" Type="http://schemas.openxmlformats.org/officeDocument/2006/relationships/hyperlink" Target="http://www.kimberlygeswein.com/" TargetMode="External"/><Relationship Id="rId11" Type="http://schemas.openxmlformats.org/officeDocument/2006/relationships/image" Target="../media/image8.png"/><Relationship Id="rId24" Type="http://schemas.openxmlformats.org/officeDocument/2006/relationships/image" Target="../media/image12.png"/><Relationship Id="rId5" Type="http://schemas.openxmlformats.org/officeDocument/2006/relationships/hyperlink" Target="http://www.kevinandamanda.com/fonts/" TargetMode="External"/><Relationship Id="rId15" Type="http://schemas.openxmlformats.org/officeDocument/2006/relationships/image" Target="../media/image9.png"/><Relationship Id="rId23" Type="http://schemas.openxmlformats.org/officeDocument/2006/relationships/hyperlink" Target="http://www.kevinandamanda.com/fonts/freescrapbookfonts/wish-i-were-taller/" TargetMode="External"/><Relationship Id="rId10" Type="http://schemas.openxmlformats.org/officeDocument/2006/relationships/image" Target="../media/image7.png"/><Relationship Id="rId19" Type="http://schemas.openxmlformats.org/officeDocument/2006/relationships/hyperlink" Target="http://www.dafont.com/short-stack.font" TargetMode="External"/><Relationship Id="rId4" Type="http://schemas.openxmlformats.org/officeDocument/2006/relationships/hyperlink" Target="https://www.teacherspayteachers.com/Store/Glitter-Meets-Glue-Designs" TargetMode="External"/><Relationship Id="rId9" Type="http://schemas.openxmlformats.org/officeDocument/2006/relationships/image" Target="../media/image6.jpg"/><Relationship Id="rId14" Type="http://schemas.openxmlformats.org/officeDocument/2006/relationships/hyperlink" Target="wwww.teacherspayteachers.com/store/studentsavvy" TargetMode="External"/><Relationship Id="rId22" Type="http://schemas.openxmlformats.org/officeDocument/2006/relationships/hyperlink" Target="https://www.teacherspayteachers.com/Product/KG-Payphone-Font-Personal-Use-348523" TargetMode="External"/><Relationship Id="rId27"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microsoft.com/office/2007/relationships/hdphoto" Target="../media/hdphoto4.wdp"/><Relationship Id="rId26" Type="http://schemas.openxmlformats.org/officeDocument/2006/relationships/image" Target="../media/image35.png"/><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png"/><Relationship Id="rId25" Type="http://schemas.openxmlformats.org/officeDocument/2006/relationships/image" Target="../media/image34.png"/><Relationship Id="rId2" Type="http://schemas.openxmlformats.org/officeDocument/2006/relationships/image" Target="../media/image15.png"/><Relationship Id="rId16" Type="http://schemas.openxmlformats.org/officeDocument/2006/relationships/image" Target="../media/image26.png"/><Relationship Id="rId20" Type="http://schemas.openxmlformats.org/officeDocument/2006/relationships/image" Target="../media/image29.png"/><Relationship Id="rId29" Type="http://schemas.openxmlformats.org/officeDocument/2006/relationships/hyperlink" Target="https://dogkisses.wordpress.com/2010/06/20/kamama-cherokee-for-butterfly/" TargetMode="External"/><Relationship Id="rId1" Type="http://schemas.openxmlformats.org/officeDocument/2006/relationships/slideLayout" Target="../slideLayouts/slideLayout1.xml"/><Relationship Id="rId6" Type="http://schemas.openxmlformats.org/officeDocument/2006/relationships/image" Target="../media/image19.png"/><Relationship Id="rId11" Type="http://schemas.microsoft.com/office/2007/relationships/hdphoto" Target="../media/hdphoto2.wdp"/><Relationship Id="rId24" Type="http://schemas.openxmlformats.org/officeDocument/2006/relationships/image" Target="../media/image33.png"/><Relationship Id="rId5" Type="http://schemas.openxmlformats.org/officeDocument/2006/relationships/image" Target="../media/image18.png"/><Relationship Id="rId15" Type="http://schemas.openxmlformats.org/officeDocument/2006/relationships/image" Target="../media/image25.png"/><Relationship Id="rId23" Type="http://schemas.openxmlformats.org/officeDocument/2006/relationships/image" Target="../media/image32.jpeg"/><Relationship Id="rId28" Type="http://schemas.openxmlformats.org/officeDocument/2006/relationships/image" Target="../media/image37.png"/><Relationship Id="rId10" Type="http://schemas.openxmlformats.org/officeDocument/2006/relationships/image" Target="../media/image22.png"/><Relationship Id="rId19" Type="http://schemas.openxmlformats.org/officeDocument/2006/relationships/image" Target="../media/image28.png"/><Relationship Id="rId4" Type="http://schemas.openxmlformats.org/officeDocument/2006/relationships/image" Target="../media/image17.png"/><Relationship Id="rId9" Type="http://schemas.microsoft.com/office/2007/relationships/hdphoto" Target="../media/hdphoto1.wdp"/><Relationship Id="rId14" Type="http://schemas.microsoft.com/office/2007/relationships/hdphoto" Target="../media/hdphoto3.wdp"/><Relationship Id="rId22" Type="http://schemas.openxmlformats.org/officeDocument/2006/relationships/image" Target="../media/image31.png"/><Relationship Id="rId27"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43.png"/><Relationship Id="rId12" Type="http://schemas.microsoft.com/office/2007/relationships/hdphoto" Target="../media/hdphoto5.wdp"/><Relationship Id="rId17" Type="http://schemas.openxmlformats.org/officeDocument/2006/relationships/image" Target="../media/image50.png"/><Relationship Id="rId2" Type="http://schemas.openxmlformats.org/officeDocument/2006/relationships/image" Target="../media/image38.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https://www.teacherspayteachers.com/Product/Early-Finishers-1247310" TargetMode="External"/><Relationship Id="rId18" Type="http://schemas.openxmlformats.org/officeDocument/2006/relationships/image" Target="../media/image62.jpeg"/><Relationship Id="rId3" Type="http://schemas.openxmlformats.org/officeDocument/2006/relationships/hyperlink" Target="https://www.teacherspayteachers.com/Product/Rhythm-and-Music-1706261" TargetMode="External"/><Relationship Id="rId7" Type="http://schemas.openxmlformats.org/officeDocument/2006/relationships/image" Target="../media/image55.jpeg"/><Relationship Id="rId12" Type="http://schemas.openxmlformats.org/officeDocument/2006/relationships/image" Target="../media/image59.jpeg"/><Relationship Id="rId17" Type="http://schemas.openxmlformats.org/officeDocument/2006/relationships/hyperlink" Target="https://www.teacherspayteachers.com/Product/Music-Unit-Explore-by-Genre-1726142" TargetMode="External"/><Relationship Id="rId2" Type="http://schemas.openxmlformats.org/officeDocument/2006/relationships/image" Target="../media/image52.png"/><Relationship Id="rId16" Type="http://schemas.openxmlformats.org/officeDocument/2006/relationships/image" Target="../media/image61.jpeg"/><Relationship Id="rId20" Type="http://schemas.openxmlformats.org/officeDocument/2006/relationships/image" Target="../media/image63.jpe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hyperlink" Target="https://www.teacherspayteachers.com/Product/Biomes-1328020" TargetMode="External"/><Relationship Id="rId5" Type="http://schemas.openxmlformats.org/officeDocument/2006/relationships/hyperlink" Target="http://teacherspayteachers.com/store/studentsavvy" TargetMode="External"/><Relationship Id="rId15" Type="http://schemas.openxmlformats.org/officeDocument/2006/relationships/hyperlink" Target="https://www.teacherspayteachers.com/Product/Substitute-Plans-1581522" TargetMode="External"/><Relationship Id="rId10" Type="http://schemas.openxmlformats.org/officeDocument/2006/relationships/image" Target="../media/image58.png"/><Relationship Id="rId19" Type="http://schemas.openxmlformats.org/officeDocument/2006/relationships/hyperlink" Target="https://www.teacherspayteachers.com/Product/All-About-Me-Book-1355869" TargetMode="External"/><Relationship Id="rId4" Type="http://schemas.openxmlformats.org/officeDocument/2006/relationships/image" Target="../media/image53.jpeg"/><Relationship Id="rId9" Type="http://schemas.openxmlformats.org/officeDocument/2006/relationships/image" Target="../media/image57.jpeg"/><Relationship Id="rId1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rot="16200000">
            <a:off x="-3783181" y="3794688"/>
            <a:ext cx="7757138" cy="286692"/>
          </a:xfrm>
          <a:prstGeom prst="rect">
            <a:avLst/>
          </a:prstGeom>
        </p:spPr>
      </p:pic>
      <p:pic>
        <p:nvPicPr>
          <p:cNvPr id="90" name="Picture 89"/>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a:off x="95639" y="7559810"/>
            <a:ext cx="9901122" cy="401509"/>
          </a:xfrm>
          <a:prstGeom prst="rect">
            <a:avLst/>
          </a:prstGeom>
        </p:spPr>
      </p:pic>
      <p:pic>
        <p:nvPicPr>
          <p:cNvPr id="91" name="Picture 90"/>
          <p:cNvPicPr>
            <a:picLocks noChangeAspect="1"/>
          </p:cNvPicPr>
          <p:nvPr/>
        </p:nvPicPr>
        <p:blipFill rotWithShape="1">
          <a:blip r:embed="rId2" cstate="print">
            <a:extLst>
              <a:ext uri="{28A0092B-C50C-407E-A947-70E740481C1C}">
                <a14:useLocalDpi xmlns:a14="http://schemas.microsoft.com/office/drawing/2010/main" val="0"/>
              </a:ext>
            </a:extLst>
          </a:blip>
          <a:srcRect l="10568" t="26627" r="11610" b="12572"/>
          <a:stretch/>
        </p:blipFill>
        <p:spPr>
          <a:xfrm rot="16200000">
            <a:off x="6084442" y="3794688"/>
            <a:ext cx="7757138" cy="286692"/>
          </a:xfrm>
          <a:prstGeom prst="rect">
            <a:avLst/>
          </a:prstGeom>
        </p:spPr>
      </p:pic>
      <p:sp>
        <p:nvSpPr>
          <p:cNvPr id="6" name="Rectangle 5"/>
          <p:cNvSpPr/>
          <p:nvPr/>
        </p:nvSpPr>
        <p:spPr>
          <a:xfrm>
            <a:off x="8843095" y="7402481"/>
            <a:ext cx="1107996" cy="187424"/>
          </a:xfrm>
          <a:prstGeom prst="rect">
            <a:avLst/>
          </a:prstGeom>
        </p:spPr>
        <p:txBody>
          <a:bodyPr wrap="none">
            <a:spAutoFit/>
          </a:bodyPr>
          <a:lstStyle/>
          <a:p>
            <a:pPr algn="ctr"/>
            <a:r>
              <a:rPr lang="en-US" sz="618"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618" dirty="0">
                <a:effectLst>
                  <a:outerShdw blurRad="38100" dist="38100" dir="2700000" algn="tl">
                    <a:srgbClr val="000000">
                      <a:alpha val="43137"/>
                    </a:srgbClr>
                  </a:outerShdw>
                </a:effectLst>
                <a:latin typeface="Short Stack" panose="02010500040000000007" pitchFamily="2" charset="0"/>
              </a:rPr>
              <a:t>© 2015</a:t>
            </a:r>
            <a:endParaRPr lang="en-US" sz="618"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200" y="1132840"/>
            <a:ext cx="5633994" cy="563399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a:off x="95639" y="-141289"/>
            <a:ext cx="9855451" cy="401509"/>
          </a:xfrm>
          <a:prstGeom prst="rect">
            <a:avLst/>
          </a:prstGeom>
        </p:spPr>
      </p:pic>
    </p:spTree>
    <p:extLst>
      <p:ext uri="{BB962C8B-B14F-4D97-AF65-F5344CB8AC3E}">
        <p14:creationId xmlns:p14="http://schemas.microsoft.com/office/powerpoint/2010/main" val="218855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319820" y="6820374"/>
            <a:ext cx="3382657" cy="415498"/>
          </a:xfrm>
          <a:prstGeom prst="rect">
            <a:avLst/>
          </a:prstGeom>
        </p:spPr>
        <p:txBody>
          <a:bodyPr wrap="none">
            <a:spAutoFit/>
          </a:bodyPr>
          <a:lstStyle/>
          <a:p>
            <a:pPr algn="ctr"/>
            <a:r>
              <a:rPr lang="en-US" sz="1050" dirty="0">
                <a:latin typeface="Short Stack" panose="02010500040000000007" pitchFamily="2" charset="0"/>
                <a:ea typeface="KBZipaDeeDooDah" panose="02000603000000000000" pitchFamily="2" charset="0"/>
              </a:rPr>
              <a:t>clipart purchased and downloaded from: </a:t>
            </a:r>
          </a:p>
          <a:p>
            <a:pPr algn="ctr"/>
            <a:r>
              <a:rPr lang="en-US" sz="1050" b="1" dirty="0">
                <a:latin typeface="Short Stack" panose="02010500040000000007" pitchFamily="2" charset="0"/>
                <a:ea typeface="KBZipaDeeDooDah" panose="02000603000000000000" pitchFamily="2" charset="0"/>
                <a:hlinkClick r:id="rId2"/>
              </a:rPr>
              <a:t>Dollar Photo Club </a:t>
            </a:r>
            <a:endParaRPr lang="en-US" sz="825" b="1" dirty="0">
              <a:latin typeface="Short Stack" panose="02010500040000000007" pitchFamily="2" charset="0"/>
              <a:ea typeface="KBZipaDeeDooDah" panose="02000603000000000000" pitchFamily="2"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972" y="7052650"/>
            <a:ext cx="1271408" cy="389704"/>
          </a:xfrm>
          <a:prstGeom prst="rect">
            <a:avLst/>
          </a:prstGeom>
        </p:spPr>
      </p:pic>
      <p:sp>
        <p:nvSpPr>
          <p:cNvPr id="29" name="Rectangle 28"/>
          <p:cNvSpPr/>
          <p:nvPr/>
        </p:nvSpPr>
        <p:spPr>
          <a:xfrm>
            <a:off x="2373120" y="5807068"/>
            <a:ext cx="2771913" cy="275460"/>
          </a:xfrm>
          <a:prstGeom prst="rect">
            <a:avLst/>
          </a:prstGeom>
          <a:noFill/>
        </p:spPr>
        <p:txBody>
          <a:bodyPr wrap="none">
            <a:spAutoFit/>
          </a:bodyPr>
          <a:lstStyle/>
          <a:p>
            <a:pPr algn="ctr"/>
            <a:r>
              <a:rPr lang="en-US" sz="1190" b="1" dirty="0">
                <a:solidFill>
                  <a:srgbClr val="4FC2C1"/>
                </a:solidFill>
                <a:latin typeface="Short Stack" panose="02010500040000000007" pitchFamily="2" charset="0"/>
                <a:ea typeface="KBZipaDeeDooDah" panose="02000603000000000000" pitchFamily="2" charset="0"/>
              </a:rPr>
              <a:t>borders</a:t>
            </a:r>
            <a:r>
              <a:rPr lang="en-US" sz="1190" dirty="0">
                <a:latin typeface="Short Stack" panose="02010500040000000007" pitchFamily="2" charset="0"/>
                <a:ea typeface="KBZipaDeeDooDah" panose="02000603000000000000" pitchFamily="2" charset="0"/>
              </a:rPr>
              <a:t> by </a:t>
            </a:r>
            <a:r>
              <a:rPr lang="en-US" sz="1190" b="1" dirty="0">
                <a:latin typeface="Short Stack" panose="02010500040000000007" pitchFamily="2" charset="0"/>
                <a:ea typeface="KBZipaDeeDooDah" panose="02000603000000000000" pitchFamily="2" charset="0"/>
                <a:hlinkClick r:id="rId4"/>
              </a:rPr>
              <a:t>Glitter Meets Glue </a:t>
            </a:r>
            <a:endParaRPr lang="en-US" sz="850" b="1" dirty="0">
              <a:latin typeface="Short Stack" panose="02010500040000000007" pitchFamily="2" charset="0"/>
              <a:ea typeface="KBZipaDeeDooDah" panose="02000603000000000000" pitchFamily="2" charset="0"/>
            </a:endParaRPr>
          </a:p>
        </p:txBody>
      </p:sp>
      <p:sp>
        <p:nvSpPr>
          <p:cNvPr id="31" name="Rectangle 30"/>
          <p:cNvSpPr/>
          <p:nvPr/>
        </p:nvSpPr>
        <p:spPr>
          <a:xfrm>
            <a:off x="2363466" y="6129041"/>
            <a:ext cx="2829621" cy="627479"/>
          </a:xfrm>
          <a:prstGeom prst="rect">
            <a:avLst/>
          </a:prstGeom>
        </p:spPr>
        <p:txBody>
          <a:bodyPr wrap="none">
            <a:spAutoFit/>
          </a:bodyPr>
          <a:lstStyle/>
          <a:p>
            <a:pPr algn="ctr"/>
            <a:r>
              <a:rPr lang="en-US" sz="1159" b="1" dirty="0">
                <a:solidFill>
                  <a:srgbClr val="4FC2C1"/>
                </a:solidFill>
                <a:latin typeface="Short Stack" panose="02010500040000000007" pitchFamily="2" charset="0"/>
                <a:ea typeface="KBZipaDeeDooDah" panose="02000603000000000000" pitchFamily="2" charset="0"/>
              </a:rPr>
              <a:t>fonts</a:t>
            </a:r>
            <a:r>
              <a:rPr lang="en-US" sz="1159" b="1" dirty="0">
                <a:latin typeface="Short Stack" panose="02010500040000000007" pitchFamily="2" charset="0"/>
                <a:ea typeface="KBZipaDeeDooDah" panose="02000603000000000000" pitchFamily="2" charset="0"/>
              </a:rPr>
              <a:t> by </a:t>
            </a:r>
            <a:r>
              <a:rPr lang="en-US" sz="1159" b="1" dirty="0">
                <a:latin typeface="Short Stack" panose="02010500040000000007" pitchFamily="2" charset="0"/>
                <a:ea typeface="KBZipaDeeDooDah" panose="02000603000000000000" pitchFamily="2" charset="0"/>
                <a:hlinkClick r:id="rId5"/>
              </a:rPr>
              <a:t>Kevin &amp; Amanda Fonts</a:t>
            </a:r>
            <a:endParaRPr lang="en-US" sz="1159" b="1" dirty="0">
              <a:latin typeface="Short Stack" panose="02010500040000000007" pitchFamily="2" charset="0"/>
              <a:ea typeface="KBZipaDeeDooDah" panose="02000603000000000000" pitchFamily="2" charset="0"/>
            </a:endParaRPr>
          </a:p>
          <a:p>
            <a:pPr algn="ctr"/>
            <a:r>
              <a:rPr lang="en-US" sz="1159" b="1" dirty="0">
                <a:latin typeface="Short Stack" panose="02010500040000000007" pitchFamily="2" charset="0"/>
                <a:ea typeface="KBZipaDeeDooDah" panose="02000603000000000000" pitchFamily="2" charset="0"/>
                <a:hlinkClick r:id="rId6"/>
              </a:rPr>
              <a:t>Kimberly </a:t>
            </a:r>
            <a:r>
              <a:rPr lang="en-US" sz="1159" b="1" dirty="0" err="1">
                <a:latin typeface="Short Stack" panose="02010500040000000007" pitchFamily="2" charset="0"/>
                <a:ea typeface="KBZipaDeeDooDah" panose="02000603000000000000" pitchFamily="2" charset="0"/>
                <a:hlinkClick r:id="rId6"/>
              </a:rPr>
              <a:t>Geswein</a:t>
            </a:r>
            <a:endParaRPr lang="en-US" sz="1159" b="1" dirty="0">
              <a:latin typeface="Short Stack" panose="02010500040000000007" pitchFamily="2" charset="0"/>
              <a:ea typeface="KBZipaDeeDooDah" panose="02000603000000000000" pitchFamily="2" charset="0"/>
            </a:endParaRPr>
          </a:p>
          <a:p>
            <a:r>
              <a:rPr lang="en-US" sz="1159" b="1" dirty="0">
                <a:solidFill>
                  <a:srgbClr val="5AC9C6"/>
                </a:solidFill>
                <a:latin typeface="Short Stack" panose="02010500040000000007" pitchFamily="2" charset="0"/>
                <a:ea typeface="KBZipaDeeDooDah" panose="02000603000000000000" pitchFamily="2" charset="0"/>
              </a:rPr>
              <a:t>clipart</a:t>
            </a:r>
            <a:r>
              <a:rPr lang="en-US" sz="1159" b="1" dirty="0">
                <a:solidFill>
                  <a:srgbClr val="90D8D8"/>
                </a:solidFill>
                <a:latin typeface="Short Stack" panose="02010500040000000007" pitchFamily="2" charset="0"/>
                <a:ea typeface="KBZipaDeeDooDah" panose="02000603000000000000" pitchFamily="2" charset="0"/>
              </a:rPr>
              <a:t> </a:t>
            </a:r>
            <a:r>
              <a:rPr lang="en-US" sz="1159" b="1" dirty="0">
                <a:latin typeface="Short Stack" panose="02010500040000000007" pitchFamily="2" charset="0"/>
                <a:ea typeface="KBZipaDeeDooDah" panose="02000603000000000000" pitchFamily="2" charset="0"/>
              </a:rPr>
              <a:t>by </a:t>
            </a:r>
            <a:r>
              <a:rPr lang="en-US" sz="1159" b="1" dirty="0">
                <a:latin typeface="Short Stack" panose="02010500040000000007" pitchFamily="2" charset="0"/>
                <a:ea typeface="KBZipaDeeDooDah" panose="02000603000000000000" pitchFamily="2" charset="0"/>
                <a:hlinkClick r:id="rId7"/>
              </a:rPr>
              <a:t>Paula Kim Studio</a:t>
            </a:r>
            <a:endParaRPr lang="en-US" sz="1159" b="1" dirty="0">
              <a:latin typeface="Short Stack" panose="02010500040000000007" pitchFamily="2" charset="0"/>
              <a:ea typeface="KBZipaDeeDooDah" panose="02000603000000000000" pitchFamily="2" charset="0"/>
            </a:endParaRPr>
          </a:p>
        </p:txBody>
      </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0380" y="5680675"/>
            <a:ext cx="882333" cy="809481"/>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4128" y="5172682"/>
            <a:ext cx="469617" cy="469617"/>
          </a:xfrm>
          <a:prstGeom prst="rect">
            <a:avLst/>
          </a:prstGeom>
        </p:spPr>
      </p:pic>
      <p:sp>
        <p:nvSpPr>
          <p:cNvPr id="57" name="Rectangle 56"/>
          <p:cNvSpPr/>
          <p:nvPr/>
        </p:nvSpPr>
        <p:spPr>
          <a:xfrm>
            <a:off x="4333907" y="1188353"/>
            <a:ext cx="3412732" cy="377667"/>
          </a:xfrm>
          <a:prstGeom prst="rect">
            <a:avLst/>
          </a:prstGeom>
        </p:spPr>
        <p:txBody>
          <a:bodyPr wrap="square">
            <a:spAutoFit/>
          </a:bodyPr>
          <a:lstStyle/>
          <a:p>
            <a:pPr algn="ctr"/>
            <a:r>
              <a:rPr lang="en-US" sz="1854" dirty="0">
                <a:latin typeface="KBZipaDeeDooDah" panose="02000603000000000000" pitchFamily="2" charset="0"/>
                <a:ea typeface="KBZipaDeeDooDah" panose="02000603000000000000" pitchFamily="2" charset="0"/>
              </a:rPr>
              <a:t>thank you for downloading!</a:t>
            </a:r>
            <a:endParaRPr lang="en-US" sz="927" dirty="0">
              <a:latin typeface="KBZipaDeeDooDah" panose="02000603000000000000" pitchFamily="2" charset="0"/>
              <a:ea typeface="KBZipaDeeDooDah" panose="02000603000000000000" pitchFamily="2" charset="0"/>
            </a:endParaRPr>
          </a:p>
        </p:txBody>
      </p:sp>
      <p:sp>
        <p:nvSpPr>
          <p:cNvPr id="58" name="Rectangle 57"/>
          <p:cNvSpPr/>
          <p:nvPr/>
        </p:nvSpPr>
        <p:spPr>
          <a:xfrm>
            <a:off x="2441485" y="3216035"/>
            <a:ext cx="5590688" cy="1471365"/>
          </a:xfrm>
          <a:prstGeom prst="rect">
            <a:avLst/>
          </a:prstGeom>
        </p:spPr>
        <p:txBody>
          <a:bodyPr wrap="square">
            <a:spAutoFit/>
          </a:bodyPr>
          <a:lstStyle/>
          <a:p>
            <a:r>
              <a:rPr lang="en-US" sz="927" dirty="0">
                <a:latin typeface="Short Stack" panose="02010500040000000007" pitchFamily="2" charset="0"/>
                <a:ea typeface="KBZipaDeeDooDah" panose="02000603000000000000" pitchFamily="2" charset="0"/>
              </a:rPr>
              <a:t>Thank you for downloading </a:t>
            </a:r>
            <a:r>
              <a:rPr lang="en-US" sz="927" dirty="0" err="1">
                <a:latin typeface="Short Stack" panose="02010500040000000007" pitchFamily="2" charset="0"/>
                <a:ea typeface="KBZipaDeeDooDah" panose="02000603000000000000" pitchFamily="2" charset="0"/>
              </a:rPr>
              <a:t>StudentSavvy’s</a:t>
            </a:r>
            <a:r>
              <a:rPr lang="en-US" sz="927" dirty="0">
                <a:latin typeface="Short Stack" panose="02010500040000000007" pitchFamily="2" charset="0"/>
                <a:ea typeface="KBZipaDeeDooDah" panose="02000603000000000000" pitchFamily="2" charset="0"/>
              </a:rPr>
              <a:t> Information Pamphlet! If you have any questions regarding this product, please email me at </a:t>
            </a:r>
            <a:r>
              <a:rPr lang="en-US" sz="927" u="sng" dirty="0">
                <a:latin typeface="Short Stack" panose="02010500040000000007" pitchFamily="2" charset="0"/>
                <a:ea typeface="KBZipaDeeDooDah" panose="02000603000000000000" pitchFamily="2" charset="0"/>
              </a:rPr>
              <a:t>studentsavvyontpt@gmail.com</a:t>
            </a:r>
          </a:p>
          <a:p>
            <a:pPr algn="ctr"/>
            <a:endParaRPr lang="en-US" sz="1236" dirty="0">
              <a:latin typeface="Short Stack" panose="02010500040000000007" pitchFamily="2" charset="0"/>
              <a:ea typeface="KBZipaDeeDooDah" panose="02000603000000000000" pitchFamily="2" charset="0"/>
            </a:endParaRPr>
          </a:p>
          <a:p>
            <a:pPr algn="ctr"/>
            <a:endParaRPr lang="en-US" sz="1545" dirty="0">
              <a:latin typeface="Short Stack" panose="02010500040000000007" pitchFamily="2" charset="0"/>
              <a:ea typeface="KBZipaDeeDooDah" panose="02000603000000000000" pitchFamily="2" charset="0"/>
            </a:endParaRPr>
          </a:p>
          <a:p>
            <a:pPr algn="ctr"/>
            <a:endParaRPr lang="en-US" sz="1545" dirty="0">
              <a:latin typeface="Short Stack" panose="02010500040000000007" pitchFamily="2" charset="0"/>
              <a:ea typeface="KBZipaDeeDooDah" panose="02000603000000000000" pitchFamily="2" charset="0"/>
            </a:endParaRPr>
          </a:p>
          <a:p>
            <a:pPr algn="ctr"/>
            <a:endParaRPr lang="en-US" sz="1854" dirty="0">
              <a:latin typeface="Short Stack" panose="02010500040000000007" pitchFamily="2" charset="0"/>
              <a:ea typeface="KBZipaDeeDooDah" panose="02000603000000000000" pitchFamily="2" charset="0"/>
            </a:endParaRPr>
          </a:p>
        </p:txBody>
      </p:sp>
      <p:sp>
        <p:nvSpPr>
          <p:cNvPr id="59" name="Rectangle 58"/>
          <p:cNvSpPr/>
          <p:nvPr/>
        </p:nvSpPr>
        <p:spPr>
          <a:xfrm>
            <a:off x="2559524" y="313318"/>
            <a:ext cx="4961239" cy="853439"/>
          </a:xfrm>
          <a:prstGeom prst="rect">
            <a:avLst/>
          </a:prstGeom>
        </p:spPr>
        <p:txBody>
          <a:bodyPr wrap="square">
            <a:spAutoFit/>
          </a:bodyPr>
          <a:lstStyle/>
          <a:p>
            <a:pPr algn="ctr"/>
            <a:r>
              <a:rPr lang="en-US" sz="2473" dirty="0">
                <a:latin typeface="Wish I Were Taller" panose="02000000000000000000" pitchFamily="2" charset="0"/>
                <a:ea typeface="KBZipaDeeDooDah" panose="02000603000000000000" pitchFamily="2" charset="0"/>
              </a:rPr>
              <a:t>Information </a:t>
            </a:r>
          </a:p>
          <a:p>
            <a:pPr algn="ctr"/>
            <a:r>
              <a:rPr lang="en-US" sz="2473" dirty="0">
                <a:latin typeface="Wish I Were Taller" panose="02000000000000000000" pitchFamily="2" charset="0"/>
                <a:ea typeface="KBZipaDeeDooDah" panose="02000603000000000000" pitchFamily="2" charset="0"/>
              </a:rPr>
              <a:t>Pamphlet</a:t>
            </a:r>
          </a:p>
        </p:txBody>
      </p:sp>
      <p:sp>
        <p:nvSpPr>
          <p:cNvPr id="60" name="Rectangle 59"/>
          <p:cNvSpPr/>
          <p:nvPr/>
        </p:nvSpPr>
        <p:spPr>
          <a:xfrm>
            <a:off x="2228829" y="2989381"/>
            <a:ext cx="2271776" cy="306366"/>
          </a:xfrm>
          <a:prstGeom prst="rect">
            <a:avLst/>
          </a:prstGeom>
        </p:spPr>
        <p:txBody>
          <a:bodyPr wrap="none">
            <a:spAutoFit/>
          </a:bodyPr>
          <a:lstStyle/>
          <a:p>
            <a:pPr algn="ctr"/>
            <a:r>
              <a:rPr lang="en-US" sz="139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1391" dirty="0">
                <a:effectLst>
                  <a:outerShdw blurRad="38100" dist="38100" dir="2700000" algn="tl">
                    <a:srgbClr val="000000">
                      <a:alpha val="43137"/>
                    </a:srgbClr>
                  </a:outerShdw>
                </a:effectLst>
                <a:latin typeface="Short Stack" panose="02010500040000000007" pitchFamily="2" charset="0"/>
              </a:rPr>
              <a:t>© 2015</a:t>
            </a:r>
            <a:endParaRPr lang="en-US" sz="139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sp>
        <p:nvSpPr>
          <p:cNvPr id="61" name="Rectangle 60"/>
          <p:cNvSpPr/>
          <p:nvPr/>
        </p:nvSpPr>
        <p:spPr>
          <a:xfrm>
            <a:off x="2486397" y="3686738"/>
            <a:ext cx="4160113" cy="425373"/>
          </a:xfrm>
          <a:prstGeom prst="rect">
            <a:avLst/>
          </a:prstGeom>
        </p:spPr>
        <p:txBody>
          <a:bodyPr wrap="none">
            <a:spAutoFit/>
          </a:bodyPr>
          <a:lstStyle/>
          <a:p>
            <a:r>
              <a:rPr lang="en-US" sz="1082" b="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Be sure to stay updated and follow for the latest</a:t>
            </a:r>
          </a:p>
          <a:p>
            <a:r>
              <a:rPr lang="en-US" sz="1082" b="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freebies and giveaways!</a:t>
            </a:r>
          </a:p>
        </p:txBody>
      </p:sp>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26142" y="4488747"/>
            <a:ext cx="305591" cy="305591"/>
          </a:xfrm>
          <a:prstGeom prst="rect">
            <a:avLst/>
          </a:prstGeom>
        </p:spPr>
      </p:pic>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26142" y="4866328"/>
            <a:ext cx="334594" cy="334594"/>
          </a:xfrm>
          <a:prstGeom prst="rect">
            <a:avLst/>
          </a:prstGeom>
        </p:spPr>
      </p:pic>
      <p:sp>
        <p:nvSpPr>
          <p:cNvPr id="64" name="TextBox 63"/>
          <p:cNvSpPr txBox="1"/>
          <p:nvPr/>
        </p:nvSpPr>
        <p:spPr>
          <a:xfrm>
            <a:off x="2866471" y="4513887"/>
            <a:ext cx="2266967" cy="353943"/>
          </a:xfrm>
          <a:prstGeom prst="rect">
            <a:avLst/>
          </a:prstGeom>
          <a:noFill/>
        </p:spPr>
        <p:txBody>
          <a:bodyPr wrap="none" rtlCol="0">
            <a:spAutoFit/>
          </a:bodyPr>
          <a:lstStyle/>
          <a:p>
            <a:r>
              <a:rPr lang="en-US" sz="850" u="sng" dirty="0">
                <a:latin typeface="Short Stack" panose="02010500040000000007" pitchFamily="2" charset="0"/>
                <a:ea typeface="KBZipaDeeDooDah" panose="02000603000000000000" pitchFamily="2" charset="0"/>
                <a:hlinkClick r:id="rId12"/>
              </a:rPr>
              <a:t>www.facebook.com/studentsavvy</a:t>
            </a:r>
            <a:endParaRPr lang="en-US" sz="850" u="sng" dirty="0">
              <a:latin typeface="Short Stack" panose="02010500040000000007" pitchFamily="2" charset="0"/>
              <a:ea typeface="KBZipaDeeDooDah" panose="02000603000000000000" pitchFamily="2" charset="0"/>
            </a:endParaRPr>
          </a:p>
          <a:p>
            <a:endParaRPr lang="en-US" sz="850" dirty="0"/>
          </a:p>
        </p:txBody>
      </p:sp>
      <p:sp>
        <p:nvSpPr>
          <p:cNvPr id="65" name="TextBox 64"/>
          <p:cNvSpPr txBox="1"/>
          <p:nvPr/>
        </p:nvSpPr>
        <p:spPr>
          <a:xfrm>
            <a:off x="2888776" y="4931950"/>
            <a:ext cx="2284600" cy="223138"/>
          </a:xfrm>
          <a:prstGeom prst="rect">
            <a:avLst/>
          </a:prstGeom>
          <a:noFill/>
        </p:spPr>
        <p:txBody>
          <a:bodyPr wrap="none" rtlCol="0">
            <a:spAutoFit/>
          </a:bodyPr>
          <a:lstStyle/>
          <a:p>
            <a:r>
              <a:rPr lang="en-US" sz="850" u="sng" dirty="0">
                <a:latin typeface="Short Stack" panose="02010500040000000007" pitchFamily="2" charset="0"/>
                <a:ea typeface="KBZipaDeeDooDah" panose="02000603000000000000" pitchFamily="2" charset="0"/>
                <a:hlinkClick r:id="rId13"/>
              </a:rPr>
              <a:t>www.pinterest.com/studentsavvy</a:t>
            </a:r>
            <a:endParaRPr lang="en-US" sz="850" dirty="0"/>
          </a:p>
        </p:txBody>
      </p:sp>
      <p:sp>
        <p:nvSpPr>
          <p:cNvPr id="66" name="TextBox 65"/>
          <p:cNvSpPr txBox="1"/>
          <p:nvPr/>
        </p:nvSpPr>
        <p:spPr>
          <a:xfrm>
            <a:off x="2858431" y="5285829"/>
            <a:ext cx="3534942" cy="223138"/>
          </a:xfrm>
          <a:prstGeom prst="rect">
            <a:avLst/>
          </a:prstGeom>
          <a:noFill/>
        </p:spPr>
        <p:txBody>
          <a:bodyPr wrap="none" rtlCol="0">
            <a:spAutoFit/>
          </a:bodyPr>
          <a:lstStyle/>
          <a:p>
            <a:r>
              <a:rPr lang="en-US" sz="850" u="sng" dirty="0">
                <a:latin typeface="Short Stack" panose="02010500040000000007" pitchFamily="2" charset="0"/>
                <a:ea typeface="KBZipaDeeDooDah" panose="02000603000000000000" pitchFamily="2" charset="0"/>
                <a:hlinkClick r:id="rId14" action="ppaction://hlinkfile"/>
              </a:rPr>
              <a:t>wwww.teacherspayteachers.com/store/</a:t>
            </a:r>
            <a:r>
              <a:rPr lang="en-US" sz="850" u="sng" dirty="0" err="1">
                <a:latin typeface="Short Stack" panose="02010500040000000007" pitchFamily="2" charset="0"/>
                <a:ea typeface="KBZipaDeeDooDah" panose="02000603000000000000" pitchFamily="2" charset="0"/>
                <a:hlinkClick r:id="rId14" action="ppaction://hlinkfile"/>
              </a:rPr>
              <a:t>studentsavvy</a:t>
            </a:r>
            <a:endParaRPr lang="en-US" sz="850" dirty="0"/>
          </a:p>
        </p:txBody>
      </p:sp>
      <p:pic>
        <p:nvPicPr>
          <p:cNvPr id="67" name="Picture 6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9556" y="4126338"/>
            <a:ext cx="305591" cy="305591"/>
          </a:xfrm>
          <a:prstGeom prst="rect">
            <a:avLst/>
          </a:prstGeom>
        </p:spPr>
      </p:pic>
      <p:sp>
        <p:nvSpPr>
          <p:cNvPr id="68" name="TextBox 67"/>
          <p:cNvSpPr txBox="1"/>
          <p:nvPr/>
        </p:nvSpPr>
        <p:spPr>
          <a:xfrm>
            <a:off x="2858431" y="4174888"/>
            <a:ext cx="2226892" cy="353943"/>
          </a:xfrm>
          <a:prstGeom prst="rect">
            <a:avLst/>
          </a:prstGeom>
          <a:noFill/>
        </p:spPr>
        <p:txBody>
          <a:bodyPr wrap="none" rtlCol="0">
            <a:spAutoFit/>
          </a:bodyPr>
          <a:lstStyle/>
          <a:p>
            <a:r>
              <a:rPr lang="en-US" sz="850" u="sng" dirty="0">
                <a:latin typeface="Short Stack" panose="02010500040000000007" pitchFamily="2" charset="0"/>
                <a:ea typeface="KBZipaDeeDooDah" panose="02000603000000000000" pitchFamily="2" charset="0"/>
                <a:hlinkClick r:id="rId16" action="ppaction://hlinkfile"/>
              </a:rPr>
              <a:t>studentsavvyontpt.blogspot.com</a:t>
            </a:r>
            <a:endParaRPr lang="en-US" sz="850" u="sng" dirty="0">
              <a:latin typeface="Short Stack" panose="02010500040000000007" pitchFamily="2" charset="0"/>
              <a:ea typeface="KBZipaDeeDooDah" panose="02000603000000000000" pitchFamily="2" charset="0"/>
            </a:endParaRPr>
          </a:p>
          <a:p>
            <a:endParaRPr lang="en-US" sz="850" dirty="0"/>
          </a:p>
        </p:txBody>
      </p:sp>
      <p:pic>
        <p:nvPicPr>
          <p:cNvPr id="69" name="Picture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80307" y="787141"/>
            <a:ext cx="558355" cy="558355"/>
          </a:xfrm>
          <a:prstGeom prst="rect">
            <a:avLst/>
          </a:prstGeom>
          <a:ln w="38100">
            <a:solidFill>
              <a:srgbClr val="8BF2FD"/>
            </a:solidFill>
          </a:ln>
        </p:spPr>
      </p:pic>
      <p:sp>
        <p:nvSpPr>
          <p:cNvPr id="70" name="Rectangle 69"/>
          <p:cNvSpPr/>
          <p:nvPr/>
        </p:nvSpPr>
        <p:spPr>
          <a:xfrm>
            <a:off x="3994823" y="5440385"/>
            <a:ext cx="2090637" cy="472886"/>
          </a:xfrm>
          <a:prstGeom prst="rect">
            <a:avLst/>
          </a:prstGeom>
        </p:spPr>
        <p:txBody>
          <a:bodyPr wrap="none">
            <a:spAutoFit/>
          </a:bodyPr>
          <a:lstStyle/>
          <a:p>
            <a:pPr algn="ctr"/>
            <a:r>
              <a:rPr lang="en-US" sz="2473" b="1" dirty="0">
                <a:solidFill>
                  <a:srgbClr val="4FC2C1"/>
                </a:solidFill>
                <a:latin typeface="Short Stack" panose="02010500040000000007" pitchFamily="2" charset="0"/>
                <a:ea typeface="KBZipaDeeDooDah" panose="02000603000000000000" pitchFamily="2" charset="0"/>
              </a:rPr>
              <a:t>- CREDIT - </a:t>
            </a:r>
            <a:endParaRPr lang="en-US" sz="1391" b="1" dirty="0">
              <a:solidFill>
                <a:srgbClr val="4FC2C1"/>
              </a:solidFill>
              <a:latin typeface="Short Stack" panose="02010500040000000007" pitchFamily="2" charset="0"/>
              <a:ea typeface="KBZipaDeeDooDah" panose="02000603000000000000" pitchFamily="2" charset="0"/>
            </a:endParaRPr>
          </a:p>
        </p:txBody>
      </p:sp>
      <p:sp>
        <p:nvSpPr>
          <p:cNvPr id="71" name="TextBox 70"/>
          <p:cNvSpPr txBox="1"/>
          <p:nvPr/>
        </p:nvSpPr>
        <p:spPr>
          <a:xfrm>
            <a:off x="2288042" y="1502639"/>
            <a:ext cx="5504200" cy="853182"/>
          </a:xfrm>
          <a:prstGeom prst="rect">
            <a:avLst/>
          </a:prstGeom>
          <a:noFill/>
        </p:spPr>
        <p:txBody>
          <a:bodyPr wrap="square" rtlCol="0">
            <a:spAutoFit/>
          </a:bodyPr>
          <a:lstStyle/>
          <a:p>
            <a:r>
              <a:rPr lang="en-US" sz="1236" b="1" dirty="0">
                <a:solidFill>
                  <a:srgbClr val="4FC2C1"/>
                </a:solidFill>
                <a:latin typeface="Short Stack" panose="02010500040000000007" pitchFamily="2" charset="0"/>
              </a:rPr>
              <a:t>**PLEASE READ: </a:t>
            </a:r>
            <a:r>
              <a:rPr lang="en-US" sz="927" b="1" dirty="0">
                <a:solidFill>
                  <a:srgbClr val="4FC2C1"/>
                </a:solidFill>
                <a:latin typeface="Short Stack" panose="02010500040000000007" pitchFamily="2" charset="0"/>
              </a:rPr>
              <a:t>This product is editable. This version will NOT have custom fonts.  If you would like to edit the custom fonts, you must download them using the links below. Remember, without the fonts the PowerPoint file will not like the preview photos. MAKE SURE TO RIGHT CLICK EACH FONT AND CLICK OPEN HYPERLINK!</a:t>
            </a:r>
          </a:p>
        </p:txBody>
      </p:sp>
      <p:pic>
        <p:nvPicPr>
          <p:cNvPr id="73" name="Picture 7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00555" y="6616251"/>
            <a:ext cx="802841" cy="802841"/>
          </a:xfrm>
          <a:prstGeom prst="rect">
            <a:avLst/>
          </a:prstGeom>
        </p:spPr>
      </p:pic>
      <p:sp>
        <p:nvSpPr>
          <p:cNvPr id="32" name="TextBox 31"/>
          <p:cNvSpPr txBox="1"/>
          <p:nvPr/>
        </p:nvSpPr>
        <p:spPr>
          <a:xfrm>
            <a:off x="2250397" y="2505867"/>
            <a:ext cx="5613472" cy="425373"/>
          </a:xfrm>
          <a:prstGeom prst="rect">
            <a:avLst/>
          </a:prstGeom>
          <a:noFill/>
        </p:spPr>
        <p:txBody>
          <a:bodyPr wrap="square" rtlCol="0">
            <a:spAutoFit/>
          </a:bodyPr>
          <a:lstStyle/>
          <a:p>
            <a:r>
              <a:rPr lang="en-US" sz="1082" b="1" dirty="0">
                <a:solidFill>
                  <a:srgbClr val="0070C0"/>
                </a:solidFill>
                <a:effectLst>
                  <a:outerShdw blurRad="38100" dist="38100" dir="2700000" algn="tl">
                    <a:srgbClr val="000000">
                      <a:alpha val="43137"/>
                    </a:srgbClr>
                  </a:outerShdw>
                </a:effectLst>
                <a:latin typeface="Short Stack" panose="02010500040000000007" pitchFamily="2" charset="0"/>
              </a:rPr>
              <a:t>CLICK to download custom fonts </a:t>
            </a:r>
            <a:r>
              <a:rPr lang="en-US" sz="1082" dirty="0">
                <a:latin typeface="Short Stack" panose="02010500040000000007" pitchFamily="2" charset="0"/>
              </a:rPr>
              <a:t>-,</a:t>
            </a:r>
            <a:r>
              <a:rPr lang="en-US" sz="1082" dirty="0">
                <a:latin typeface="Short Stack" panose="02010500040000000007" pitchFamily="2" charset="0"/>
                <a:hlinkClick r:id="rId19"/>
              </a:rPr>
              <a:t>Short Stack</a:t>
            </a:r>
            <a:r>
              <a:rPr lang="en-US" sz="1082" dirty="0">
                <a:latin typeface="Short Stack" panose="02010500040000000007" pitchFamily="2" charset="0"/>
              </a:rPr>
              <a:t> , </a:t>
            </a:r>
            <a:r>
              <a:rPr lang="en-US" sz="1082" dirty="0">
                <a:latin typeface="Short Stack" panose="02010500040000000007" pitchFamily="2" charset="0"/>
                <a:hlinkClick r:id="rId20"/>
              </a:rPr>
              <a:t>Digs My Heart</a:t>
            </a:r>
            <a:r>
              <a:rPr lang="en-US" sz="1082" dirty="0">
                <a:latin typeface="Short Stack" panose="02010500040000000007" pitchFamily="2" charset="0"/>
              </a:rPr>
              <a:t>, </a:t>
            </a:r>
            <a:r>
              <a:rPr lang="en-US" sz="1082" dirty="0">
                <a:latin typeface="Short Stack" panose="02010500040000000007" pitchFamily="2" charset="0"/>
                <a:hlinkClick r:id="rId21"/>
              </a:rPr>
              <a:t>KG Two is Better Than One</a:t>
            </a:r>
            <a:r>
              <a:rPr lang="en-US" sz="1082" dirty="0">
                <a:latin typeface="Short Stack" panose="02010500040000000007" pitchFamily="2" charset="0"/>
              </a:rPr>
              <a:t>, </a:t>
            </a:r>
            <a:r>
              <a:rPr lang="en-US" sz="1082" dirty="0">
                <a:latin typeface="Short Stack" panose="02010500040000000007" pitchFamily="2" charset="0"/>
                <a:hlinkClick r:id="rId22"/>
              </a:rPr>
              <a:t>KG Payphone</a:t>
            </a:r>
            <a:r>
              <a:rPr lang="en-US" sz="1082" dirty="0">
                <a:latin typeface="Short Stack" panose="02010500040000000007" pitchFamily="2" charset="0"/>
              </a:rPr>
              <a:t>, </a:t>
            </a:r>
            <a:r>
              <a:rPr lang="en-US" sz="1082" dirty="0">
                <a:latin typeface="Short Stack" panose="02010500040000000007" pitchFamily="2" charset="0"/>
                <a:hlinkClick r:id="rId23"/>
              </a:rPr>
              <a:t>Wish I Were Taller</a:t>
            </a:r>
            <a:endParaRPr lang="en-US" sz="1082" dirty="0">
              <a:latin typeface="Short Stack" panose="02010500040000000007" pitchFamily="2" charset="0"/>
            </a:endParaRPr>
          </a:p>
        </p:txBody>
      </p:sp>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3667617" y="2186583"/>
            <a:ext cx="258839" cy="278670"/>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3940211" y="2189604"/>
            <a:ext cx="258839" cy="278670"/>
          </a:xfrm>
          <a:prstGeom prst="rect">
            <a:avLst/>
          </a:prstGeom>
        </p:spPr>
      </p:pic>
      <p:pic>
        <p:nvPicPr>
          <p:cNvPr id="34" name="Picture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3240851" flipH="1">
            <a:off x="4204487" y="2187358"/>
            <a:ext cx="258839" cy="278670"/>
          </a:xfrm>
          <a:prstGeom prst="rect">
            <a:avLst/>
          </a:prstGeom>
        </p:spPr>
      </p:pic>
      <p:pic>
        <p:nvPicPr>
          <p:cNvPr id="35" name="Picture 3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24403" y="4679079"/>
            <a:ext cx="778993" cy="778993"/>
          </a:xfrm>
          <a:prstGeom prst="rect">
            <a:avLst/>
          </a:prstGeom>
        </p:spPr>
      </p:pic>
      <p:pic>
        <p:nvPicPr>
          <p:cNvPr id="30" name="Picture 29"/>
          <p:cNvPicPr>
            <a:picLocks noChangeAspect="1"/>
          </p:cNvPicPr>
          <p:nvPr/>
        </p:nvPicPr>
        <p:blipFill rotWithShape="1">
          <a:blip r:embed="rId26" cstate="print">
            <a:extLst>
              <a:ext uri="{28A0092B-C50C-407E-A947-70E740481C1C}">
                <a14:useLocalDpi xmlns:a14="http://schemas.microsoft.com/office/drawing/2010/main" val="0"/>
              </a:ext>
            </a:extLst>
          </a:blip>
          <a:srcRect l="10568" t="26627" r="11610" b="12572"/>
          <a:stretch/>
        </p:blipFill>
        <p:spPr>
          <a:xfrm rot="16200000">
            <a:off x="-3783181" y="3794688"/>
            <a:ext cx="7757138" cy="286692"/>
          </a:xfrm>
          <a:prstGeom prst="rect">
            <a:avLst/>
          </a:prstGeom>
        </p:spPr>
      </p:pic>
      <p:pic>
        <p:nvPicPr>
          <p:cNvPr id="36" name="Picture 35"/>
          <p:cNvPicPr>
            <a:picLocks noChangeAspect="1"/>
          </p:cNvPicPr>
          <p:nvPr/>
        </p:nvPicPr>
        <p:blipFill rotWithShape="1">
          <a:blip r:embed="rId27" cstate="print">
            <a:extLst>
              <a:ext uri="{28A0092B-C50C-407E-A947-70E740481C1C}">
                <a14:useLocalDpi xmlns:a14="http://schemas.microsoft.com/office/drawing/2010/main" val="0"/>
              </a:ext>
            </a:extLst>
          </a:blip>
          <a:srcRect l="10568" t="26627" r="11610" b="12572"/>
          <a:stretch/>
        </p:blipFill>
        <p:spPr>
          <a:xfrm>
            <a:off x="95639" y="7559810"/>
            <a:ext cx="9901122" cy="401509"/>
          </a:xfrm>
          <a:prstGeom prst="rect">
            <a:avLst/>
          </a:prstGeom>
        </p:spPr>
      </p:pic>
      <p:pic>
        <p:nvPicPr>
          <p:cNvPr id="37" name="Picture 36"/>
          <p:cNvPicPr>
            <a:picLocks noChangeAspect="1"/>
          </p:cNvPicPr>
          <p:nvPr/>
        </p:nvPicPr>
        <p:blipFill rotWithShape="1">
          <a:blip r:embed="rId26" cstate="print">
            <a:extLst>
              <a:ext uri="{28A0092B-C50C-407E-A947-70E740481C1C}">
                <a14:useLocalDpi xmlns:a14="http://schemas.microsoft.com/office/drawing/2010/main" val="0"/>
              </a:ext>
            </a:extLst>
          </a:blip>
          <a:srcRect l="10568" t="26627" r="11610" b="12572"/>
          <a:stretch/>
        </p:blipFill>
        <p:spPr>
          <a:xfrm rot="16200000">
            <a:off x="6084442" y="3794688"/>
            <a:ext cx="7757138" cy="286692"/>
          </a:xfrm>
          <a:prstGeom prst="rect">
            <a:avLst/>
          </a:prstGeom>
        </p:spPr>
      </p:pic>
      <p:pic>
        <p:nvPicPr>
          <p:cNvPr id="38" name="Picture 37"/>
          <p:cNvPicPr>
            <a:picLocks noChangeAspect="1"/>
          </p:cNvPicPr>
          <p:nvPr/>
        </p:nvPicPr>
        <p:blipFill rotWithShape="1">
          <a:blip r:embed="rId27" cstate="print">
            <a:extLst>
              <a:ext uri="{28A0092B-C50C-407E-A947-70E740481C1C}">
                <a14:useLocalDpi xmlns:a14="http://schemas.microsoft.com/office/drawing/2010/main" val="0"/>
              </a:ext>
            </a:extLst>
          </a:blip>
          <a:srcRect l="10568" t="26627" r="11610" b="12572"/>
          <a:stretch/>
        </p:blipFill>
        <p:spPr>
          <a:xfrm>
            <a:off x="95639" y="-141289"/>
            <a:ext cx="9855451" cy="401509"/>
          </a:xfrm>
          <a:prstGeom prst="rect">
            <a:avLst/>
          </a:prstGeom>
        </p:spPr>
      </p:pic>
    </p:spTree>
    <p:extLst>
      <p:ext uri="{BB962C8B-B14F-4D97-AF65-F5344CB8AC3E}">
        <p14:creationId xmlns:p14="http://schemas.microsoft.com/office/powerpoint/2010/main" val="373414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512" y="996076"/>
            <a:ext cx="6410960" cy="6485066"/>
          </a:xfrm>
          <a:prstGeom prst="roundRect">
            <a:avLst>
              <a:gd name="adj" fmla="val 3221"/>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165084" y="183905"/>
            <a:ext cx="5589094" cy="805605"/>
          </a:xfrm>
          <a:prstGeom prst="rect">
            <a:avLst/>
          </a:prstGeom>
          <a:noFill/>
        </p:spPr>
        <p:txBody>
          <a:bodyPr wrap="none" rtlCol="0">
            <a:spAutoFit/>
          </a:bodyPr>
          <a:lstStyle/>
          <a:p>
            <a:pPr algn="ctr"/>
            <a:r>
              <a:rPr lang="en-US" sz="1545" dirty="0">
                <a:latin typeface="KG Payphone" panose="02000000000000000000" pitchFamily="2" charset="0"/>
              </a:rPr>
              <a:t>Sample image of organizational pamphlet on next page. </a:t>
            </a:r>
          </a:p>
          <a:p>
            <a:pPr algn="ctr"/>
            <a:r>
              <a:rPr lang="en-US" sz="1545" dirty="0">
                <a:latin typeface="KG Payphone" panose="02000000000000000000" pitchFamily="2" charset="0"/>
              </a:rPr>
              <a:t>Edit the text to best fit your needs.</a:t>
            </a:r>
            <a:br>
              <a:rPr lang="en-US" sz="1545" dirty="0">
                <a:latin typeface="KG Payphone" panose="02000000000000000000" pitchFamily="2" charset="0"/>
              </a:rPr>
            </a:br>
            <a:r>
              <a:rPr lang="en-US" sz="1545" dirty="0">
                <a:latin typeface="KG Payphone" panose="02000000000000000000" pitchFamily="2" charset="0"/>
              </a:rPr>
              <a:t>Just print and fold into thirds! </a:t>
            </a:r>
          </a:p>
        </p:txBody>
      </p:sp>
      <p:sp>
        <p:nvSpPr>
          <p:cNvPr id="223" name="Rectangle 222"/>
          <p:cNvSpPr/>
          <p:nvPr/>
        </p:nvSpPr>
        <p:spPr>
          <a:xfrm>
            <a:off x="7086687" y="7633450"/>
            <a:ext cx="995785" cy="175561"/>
          </a:xfrm>
          <a:prstGeom prst="rect">
            <a:avLst/>
          </a:prstGeom>
        </p:spPr>
        <p:txBody>
          <a:bodyPr wrap="none">
            <a:spAutoFit/>
          </a:bodyPr>
          <a:lstStyle/>
          <a:p>
            <a:pPr algn="ctr"/>
            <a:r>
              <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541" dirty="0">
                <a:effectLst>
                  <a:outerShdw blurRad="38100" dist="38100" dir="2700000" algn="tl">
                    <a:srgbClr val="000000">
                      <a:alpha val="43137"/>
                    </a:srgbClr>
                  </a:outerShdw>
                </a:effectLst>
                <a:latin typeface="Short Stack" panose="02010500040000000007" pitchFamily="2" charset="0"/>
              </a:rPr>
              <a:t>© 2015</a:t>
            </a:r>
            <a:endPar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16200000">
            <a:off x="-3783181" y="3794688"/>
            <a:ext cx="7757138" cy="28669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11610" b="12572"/>
          <a:stretch/>
        </p:blipFill>
        <p:spPr>
          <a:xfrm>
            <a:off x="95639" y="7559810"/>
            <a:ext cx="9901122" cy="40150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568" t="26627" r="11610" b="12572"/>
          <a:stretch/>
        </p:blipFill>
        <p:spPr>
          <a:xfrm rot="16200000">
            <a:off x="6084442" y="3794688"/>
            <a:ext cx="7757138" cy="28669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11610" b="12572"/>
          <a:stretch/>
        </p:blipFill>
        <p:spPr>
          <a:xfrm>
            <a:off x="95639" y="-141289"/>
            <a:ext cx="9855451" cy="401509"/>
          </a:xfrm>
          <a:prstGeom prst="rect">
            <a:avLst/>
          </a:prstGeom>
        </p:spPr>
      </p:pic>
    </p:spTree>
    <p:extLst>
      <p:ext uri="{BB962C8B-B14F-4D97-AF65-F5344CB8AC3E}">
        <p14:creationId xmlns:p14="http://schemas.microsoft.com/office/powerpoint/2010/main" val="27154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a:off x="1394089" y="-971517"/>
            <a:ext cx="7528559" cy="9842527"/>
            <a:chOff x="-59933" y="207607"/>
            <a:chExt cx="7688391" cy="9876547"/>
          </a:xfrm>
        </p:grpSpPr>
        <p:sp>
          <p:nvSpPr>
            <p:cNvPr id="95" name="Rectangle 94"/>
            <p:cNvSpPr/>
            <p:nvPr/>
          </p:nvSpPr>
          <p:spPr>
            <a:xfrm rot="5400000">
              <a:off x="2402744" y="4664554"/>
              <a:ext cx="3008614" cy="7430076"/>
            </a:xfrm>
            <a:prstGeom prst="rect">
              <a:avLst/>
            </a:prstGeom>
            <a:solidFill>
              <a:schemeClr val="bg1"/>
            </a:solidFill>
            <a:ln w="57150">
              <a:solidFill>
                <a:srgbClr val="B5F9F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a:p>
          </p:txBody>
        </p:sp>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526242" y="9078905"/>
              <a:ext cx="612400" cy="697159"/>
            </a:xfrm>
            <a:prstGeom prst="rect">
              <a:avLst/>
            </a:prstGeom>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6889208" y="7076942"/>
              <a:ext cx="548600" cy="624528"/>
            </a:xfrm>
            <a:prstGeom prst="rect">
              <a:avLst/>
            </a:prstGeom>
          </p:spPr>
        </p:pic>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2455187" y="3685128"/>
              <a:ext cx="581986" cy="662535"/>
            </a:xfrm>
            <a:prstGeom prst="rect">
              <a:avLst/>
            </a:prstGeom>
          </p:spPr>
        </p:pic>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4899648" y="5608788"/>
              <a:ext cx="680614" cy="774814"/>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6816078" y="3766081"/>
              <a:ext cx="548600" cy="624528"/>
            </a:xfrm>
            <a:prstGeom prst="rect">
              <a:avLst/>
            </a:prstGeom>
          </p:spPr>
        </p:pic>
        <p:sp>
          <p:nvSpPr>
            <p:cNvPr id="101" name="Rectangle 100"/>
            <p:cNvSpPr/>
            <p:nvPr/>
          </p:nvSpPr>
          <p:spPr>
            <a:xfrm rot="5400000">
              <a:off x="2403387" y="-1973857"/>
              <a:ext cx="3008614" cy="7430076"/>
            </a:xfrm>
            <a:prstGeom prst="rect">
              <a:avLst/>
            </a:prstGeom>
            <a:solidFill>
              <a:schemeClr val="bg1"/>
            </a:solid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a:p>
          </p:txBody>
        </p:sp>
        <p:sp>
          <p:nvSpPr>
            <p:cNvPr id="102" name="TextBox 101"/>
            <p:cNvSpPr txBox="1"/>
            <p:nvPr/>
          </p:nvSpPr>
          <p:spPr>
            <a:xfrm rot="5400000">
              <a:off x="3601281" y="1400443"/>
              <a:ext cx="2686310" cy="660053"/>
            </a:xfrm>
            <a:prstGeom prst="rect">
              <a:avLst/>
            </a:prstGeom>
            <a:noFill/>
          </p:spPr>
          <p:txBody>
            <a:bodyPr wrap="square" rtlCol="0">
              <a:spAutoFit/>
            </a:bodyPr>
            <a:lstStyle/>
            <a:p>
              <a:pPr algn="ctr"/>
              <a:endParaRPr lang="en-US" sz="3600" dirty="0">
                <a:latin typeface="KG Two is Better Than One" panose="02000000000000000000" pitchFamily="2" charset="0"/>
              </a:endParaRPr>
            </a:p>
          </p:txBody>
        </p:sp>
        <p:sp>
          <p:nvSpPr>
            <p:cNvPr id="103" name="Rectangle 102"/>
            <p:cNvSpPr/>
            <p:nvPr/>
          </p:nvSpPr>
          <p:spPr>
            <a:xfrm rot="5400000">
              <a:off x="3725640" y="336977"/>
              <a:ext cx="2701562" cy="2930947"/>
            </a:xfrm>
            <a:prstGeom prst="rect">
              <a:avLst/>
            </a:prstGeom>
          </p:spPr>
          <p:txBody>
            <a:bodyPr wrap="square">
              <a:spAutoFit/>
            </a:bodyPr>
            <a:lstStyle/>
            <a:p>
              <a:pPr algn="ctr">
                <a:spcBef>
                  <a:spcPts val="464"/>
                </a:spcBef>
                <a:spcAft>
                  <a:spcPts val="464"/>
                </a:spcAft>
              </a:pPr>
              <a:r>
                <a:rPr lang="en-US" sz="3600" dirty="0">
                  <a:latin typeface="A Year Without Rain" panose="02000000000000000000" pitchFamily="2" charset="0"/>
                </a:rPr>
                <a:t>Welcome</a:t>
              </a:r>
            </a:p>
            <a:p>
              <a:pPr algn="ctr">
                <a:spcBef>
                  <a:spcPts val="464"/>
                </a:spcBef>
                <a:spcAft>
                  <a:spcPts val="464"/>
                </a:spcAft>
              </a:pPr>
              <a:r>
                <a:rPr lang="en-US" sz="3600" dirty="0">
                  <a:latin typeface="A Year Without Rain" panose="02000000000000000000" pitchFamily="2" charset="0"/>
                </a:rPr>
                <a:t>to </a:t>
              </a:r>
            </a:p>
            <a:p>
              <a:pPr algn="ctr"/>
              <a:r>
                <a:rPr lang="en-US" sz="3600" dirty="0">
                  <a:latin typeface="A Year Without Rain" panose="02000000000000000000" pitchFamily="2" charset="0"/>
                </a:rPr>
                <a:t>Mrs. Escobar’s</a:t>
              </a:r>
            </a:p>
            <a:p>
              <a:pPr algn="ctr"/>
              <a:r>
                <a:rPr lang="en-US" sz="3200" dirty="0">
                  <a:latin typeface="A Year Without Rain" panose="02000000000000000000" pitchFamily="2" charset="0"/>
                </a:rPr>
                <a:t>class</a:t>
              </a:r>
              <a:endParaRPr lang="en-US" sz="3600" dirty="0">
                <a:latin typeface="A Year Without Rain" panose="02000000000000000000" pitchFamily="2" charset="0"/>
              </a:endParaRPr>
            </a:p>
            <a:p>
              <a:pPr algn="ctr"/>
              <a:endParaRPr lang="en-US" sz="2800" dirty="0">
                <a:latin typeface="Digs My Hart" panose="02000000000000000000" pitchFamily="2" charset="0"/>
              </a:endParaRPr>
            </a:p>
          </p:txBody>
        </p:sp>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6131285" y="1660685"/>
              <a:ext cx="2738982" cy="192239"/>
            </a:xfrm>
            <a:prstGeom prst="rect">
              <a:avLst/>
            </a:prstGeom>
          </p:spPr>
        </p:pic>
        <p:pic>
          <p:nvPicPr>
            <p:cNvPr id="106" name="Picture 105"/>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60320" y="207607"/>
              <a:ext cx="7055135" cy="387773"/>
            </a:xfrm>
            <a:prstGeom prst="rect">
              <a:avLst/>
            </a:prstGeom>
          </p:spPr>
        </p:pic>
        <p:pic>
          <p:nvPicPr>
            <p:cNvPr id="107" name="Picture 106"/>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63124" y="2909776"/>
              <a:ext cx="7052331" cy="387619"/>
            </a:xfrm>
            <a:prstGeom prst="rect">
              <a:avLst/>
            </a:prstGeom>
          </p:spPr>
        </p:pic>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4108">
              <a:off x="7091623" y="589006"/>
              <a:ext cx="427927" cy="315599"/>
            </a:xfrm>
            <a:prstGeom prst="rect">
              <a:avLst/>
            </a:prstGeom>
          </p:spPr>
        </p:pic>
        <p:pic>
          <p:nvPicPr>
            <p:cNvPr id="109" name="Picture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769322" y="2514672"/>
              <a:ext cx="477207" cy="376022"/>
            </a:xfrm>
            <a:prstGeom prst="rect">
              <a:avLst/>
            </a:prstGeom>
          </p:spPr>
        </p:pic>
        <p:pic>
          <p:nvPicPr>
            <p:cNvPr id="110" name="Picture 109"/>
            <p:cNvPicPr>
              <a:picLocks noChangeAspect="1"/>
            </p:cNvPicPr>
            <p:nvPr/>
          </p:nvPicPr>
          <p:blipFill>
            <a:blip r:embed="rId8"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068990" y="2217078"/>
              <a:ext cx="403742" cy="319488"/>
            </a:xfrm>
            <a:prstGeom prst="rect">
              <a:avLst/>
            </a:prstGeom>
          </p:spPr>
        </p:pic>
        <p:pic>
          <p:nvPicPr>
            <p:cNvPr id="111" name="Picture 110"/>
            <p:cNvPicPr>
              <a:picLocks noChangeAspect="1"/>
            </p:cNvPicPr>
            <p:nvPr/>
          </p:nvPicPr>
          <p:blipFill>
            <a:blip r:embed="rId10"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180052" y="1942725"/>
              <a:ext cx="268352" cy="209370"/>
            </a:xfrm>
            <a:prstGeom prst="rect">
              <a:avLst/>
            </a:prstGeom>
            <a:ln>
              <a:noFill/>
            </a:ln>
          </p:spPr>
        </p:pic>
        <p:sp>
          <p:nvSpPr>
            <p:cNvPr id="112" name="Rectangle 111"/>
            <p:cNvSpPr/>
            <p:nvPr/>
          </p:nvSpPr>
          <p:spPr>
            <a:xfrm rot="5400000">
              <a:off x="2403387" y="1352969"/>
              <a:ext cx="3008614" cy="7430076"/>
            </a:xfrm>
            <a:prstGeom prst="rect">
              <a:avLst/>
            </a:prstGeom>
            <a:noFill/>
            <a:ln w="57150">
              <a:solidFill>
                <a:srgbClr val="B5F9F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dirty="0"/>
            </a:p>
          </p:txBody>
        </p:sp>
        <p:pic>
          <p:nvPicPr>
            <p:cNvPr id="113" name="Picture 112"/>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971146" y="1613227"/>
              <a:ext cx="2738982" cy="192239"/>
            </a:xfrm>
            <a:prstGeom prst="rect">
              <a:avLst/>
            </a:prstGeom>
          </p:spPr>
        </p:pic>
        <p:pic>
          <p:nvPicPr>
            <p:cNvPr id="114" name="Picture 1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942386" y="1425831"/>
              <a:ext cx="604089" cy="476001"/>
            </a:xfrm>
            <a:prstGeom prst="rect">
              <a:avLst/>
            </a:prstGeom>
          </p:spPr>
        </p:pic>
        <p:pic>
          <p:nvPicPr>
            <p:cNvPr id="115" name="Picture 1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24108">
              <a:off x="7049897" y="2524337"/>
              <a:ext cx="458220" cy="361061"/>
            </a:xfrm>
            <a:prstGeom prst="rect">
              <a:avLst/>
            </a:prstGeom>
          </p:spPr>
        </p:pic>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477785" y="2512236"/>
              <a:ext cx="477207" cy="376022"/>
            </a:xfrm>
            <a:prstGeom prst="rect">
              <a:avLst/>
            </a:prstGeom>
          </p:spPr>
        </p:pic>
        <p:pic>
          <p:nvPicPr>
            <p:cNvPr id="117" name="Picture 116"/>
            <p:cNvPicPr>
              <a:picLocks noChangeAspect="1"/>
            </p:cNvPicPr>
            <p:nvPr/>
          </p:nvPicPr>
          <p:blipFill>
            <a:blip r:embed="rId8"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809717" y="2215421"/>
              <a:ext cx="403742" cy="319488"/>
            </a:xfrm>
            <a:prstGeom prst="rect">
              <a:avLst/>
            </a:prstGeom>
          </p:spPr>
        </p:pic>
        <p:pic>
          <p:nvPicPr>
            <p:cNvPr id="118" name="Picture 117"/>
            <p:cNvPicPr>
              <a:picLocks noChangeAspect="1"/>
            </p:cNvPicPr>
            <p:nvPr/>
          </p:nvPicPr>
          <p:blipFill>
            <a:blip r:embed="rId8"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49170" y="2217078"/>
              <a:ext cx="403742" cy="319488"/>
            </a:xfrm>
            <a:prstGeom prst="rect">
              <a:avLst/>
            </a:prstGeom>
          </p:spPr>
        </p:pic>
        <p:pic>
          <p:nvPicPr>
            <p:cNvPr id="119" name="Picture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616461" y="1416031"/>
              <a:ext cx="604089" cy="476001"/>
            </a:xfrm>
            <a:prstGeom prst="rect">
              <a:avLst/>
            </a:prstGeom>
          </p:spPr>
        </p:pic>
        <p:pic>
          <p:nvPicPr>
            <p:cNvPr id="120" name="Picture 119"/>
            <p:cNvPicPr>
              <a:picLocks noChangeAspect="1"/>
            </p:cNvPicPr>
            <p:nvPr/>
          </p:nvPicPr>
          <p:blipFill>
            <a:blip r:embed="rId10"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30316" y="1939702"/>
              <a:ext cx="268352" cy="209370"/>
            </a:xfrm>
            <a:prstGeom prst="rect">
              <a:avLst/>
            </a:prstGeom>
            <a:ln>
              <a:noFill/>
            </a:ln>
          </p:spPr>
        </p:pic>
        <p:pic>
          <p:nvPicPr>
            <p:cNvPr id="121" name="Picture 120"/>
            <p:cNvPicPr>
              <a:picLocks noChangeAspect="1"/>
            </p:cNvPicPr>
            <p:nvPr/>
          </p:nvPicPr>
          <p:blipFill>
            <a:blip r:embed="rId10"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57271" y="1941935"/>
              <a:ext cx="268352" cy="209370"/>
            </a:xfrm>
            <a:prstGeom prst="rect">
              <a:avLst/>
            </a:prstGeom>
            <a:ln>
              <a:noFill/>
            </a:ln>
          </p:spPr>
        </p:pic>
        <p:pic>
          <p:nvPicPr>
            <p:cNvPr id="122" name="Picture 121"/>
            <p:cNvPicPr>
              <a:picLocks noChangeAspect="1"/>
            </p:cNvPicPr>
            <p:nvPr/>
          </p:nvPicPr>
          <p:blipFill>
            <a:blip r:embed="rId10"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681148" y="1943648"/>
              <a:ext cx="268352" cy="209370"/>
            </a:xfrm>
            <a:prstGeom prst="rect">
              <a:avLst/>
            </a:prstGeom>
            <a:ln>
              <a:noFill/>
            </a:ln>
          </p:spPr>
        </p:pic>
        <p:pic>
          <p:nvPicPr>
            <p:cNvPr id="123" name="Picture 122"/>
            <p:cNvPicPr>
              <a:picLocks noChangeAspect="1"/>
            </p:cNvPicPr>
            <p:nvPr/>
          </p:nvPicPr>
          <p:blipFill>
            <a:blip r:embed="rId10"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19837" y="1940625"/>
              <a:ext cx="268352" cy="209370"/>
            </a:xfrm>
            <a:prstGeom prst="rect">
              <a:avLst/>
            </a:prstGeom>
            <a:ln>
              <a:noFill/>
            </a:ln>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4108">
              <a:off x="6835628" y="592029"/>
              <a:ext cx="427927" cy="315599"/>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4108">
              <a:off x="6567253" y="595622"/>
              <a:ext cx="427927" cy="315599"/>
            </a:xfrm>
            <a:prstGeom prst="rect">
              <a:avLst/>
            </a:prstGeom>
          </p:spPr>
        </p:pic>
        <p:pic>
          <p:nvPicPr>
            <p:cNvPr id="126" name="Picture 125"/>
            <p:cNvPicPr>
              <a:picLocks noChangeAspect="1"/>
            </p:cNvPicPr>
            <p:nvPr/>
          </p:nvPicPr>
          <p:blipFill>
            <a:blip r:embed="rId8"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098954" y="1163662"/>
              <a:ext cx="403742" cy="319488"/>
            </a:xfrm>
            <a:prstGeom prst="rect">
              <a:avLst/>
            </a:prstGeom>
          </p:spPr>
        </p:pic>
        <p:pic>
          <p:nvPicPr>
            <p:cNvPr id="127" name="Picture 126"/>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37224" y="817168"/>
              <a:ext cx="454714" cy="354771"/>
            </a:xfrm>
            <a:prstGeom prst="rect">
              <a:avLst/>
            </a:prstGeom>
            <a:ln>
              <a:noFill/>
            </a:ln>
          </p:spPr>
        </p:pic>
        <p:pic>
          <p:nvPicPr>
            <p:cNvPr id="128" name="Picture 127"/>
            <p:cNvPicPr>
              <a:picLocks noChangeAspect="1"/>
            </p:cNvPicPr>
            <p:nvPr/>
          </p:nvPicPr>
          <p:blipFill>
            <a:blip r:embed="rId15"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839681" y="1150430"/>
              <a:ext cx="403742" cy="319488"/>
            </a:xfrm>
            <a:prstGeom prst="rect">
              <a:avLst/>
            </a:prstGeom>
          </p:spPr>
        </p:pic>
        <p:pic>
          <p:nvPicPr>
            <p:cNvPr id="129" name="Picture 128"/>
            <p:cNvPicPr>
              <a:picLocks noChangeAspect="1"/>
            </p:cNvPicPr>
            <p:nvPr/>
          </p:nvPicPr>
          <p:blipFill>
            <a:blip r:embed="rId15" cstate="print">
              <a:duotone>
                <a:prstClr val="black"/>
                <a:srgbClr val="FFCCCC">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79134" y="1152087"/>
              <a:ext cx="403742" cy="319488"/>
            </a:xfrm>
            <a:prstGeom prst="rect">
              <a:avLst/>
            </a:prstGeom>
          </p:spPr>
        </p:pic>
        <p:pic>
          <p:nvPicPr>
            <p:cNvPr id="130" name="Picture 129"/>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72318" y="816378"/>
              <a:ext cx="454714" cy="354771"/>
            </a:xfrm>
            <a:prstGeom prst="rect">
              <a:avLst/>
            </a:prstGeom>
            <a:ln>
              <a:noFill/>
            </a:ln>
          </p:spPr>
        </p:pic>
        <p:pic>
          <p:nvPicPr>
            <p:cNvPr id="131" name="Picture 130"/>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303968" y="817689"/>
              <a:ext cx="454714" cy="354771"/>
            </a:xfrm>
            <a:prstGeom prst="rect">
              <a:avLst/>
            </a:prstGeom>
            <a:ln>
              <a:noFill/>
            </a:ln>
          </p:spPr>
        </p:pic>
        <p:pic>
          <p:nvPicPr>
            <p:cNvPr id="132" name="Picture 131"/>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91111" y="818073"/>
              <a:ext cx="454714" cy="354771"/>
            </a:xfrm>
            <a:prstGeom prst="rect">
              <a:avLst/>
            </a:prstGeom>
            <a:ln>
              <a:noFill/>
            </a:ln>
          </p:spPr>
        </p:pic>
        <p:pic>
          <p:nvPicPr>
            <p:cNvPr id="133" name="Picture 132"/>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199600" y="2846919"/>
              <a:ext cx="268352" cy="209370"/>
            </a:xfrm>
            <a:prstGeom prst="rect">
              <a:avLst/>
            </a:prstGeom>
            <a:ln>
              <a:noFill/>
            </a:ln>
          </p:spPr>
        </p:pic>
        <p:pic>
          <p:nvPicPr>
            <p:cNvPr id="134" name="Picture 133"/>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49864" y="2843896"/>
              <a:ext cx="268352" cy="209370"/>
            </a:xfrm>
            <a:prstGeom prst="rect">
              <a:avLst/>
            </a:prstGeom>
            <a:ln>
              <a:noFill/>
            </a:ln>
          </p:spPr>
        </p:pic>
        <p:pic>
          <p:nvPicPr>
            <p:cNvPr id="135" name="Picture 134"/>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76819" y="2846129"/>
              <a:ext cx="268352" cy="209370"/>
            </a:xfrm>
            <a:prstGeom prst="rect">
              <a:avLst/>
            </a:prstGeom>
            <a:ln>
              <a:noFill/>
            </a:ln>
          </p:spPr>
        </p:pic>
        <p:pic>
          <p:nvPicPr>
            <p:cNvPr id="136" name="Picture 135"/>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700696" y="2847842"/>
              <a:ext cx="268352" cy="209370"/>
            </a:xfrm>
            <a:prstGeom prst="rect">
              <a:avLst/>
            </a:prstGeom>
            <a:ln>
              <a:noFill/>
            </a:ln>
          </p:spPr>
        </p:pic>
        <p:pic>
          <p:nvPicPr>
            <p:cNvPr id="137" name="Picture 136"/>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39385" y="2844819"/>
              <a:ext cx="268352" cy="209370"/>
            </a:xfrm>
            <a:prstGeom prst="rect">
              <a:avLst/>
            </a:prstGeom>
            <a:ln>
              <a:noFill/>
            </a:ln>
          </p:spPr>
        </p:pic>
        <p:pic>
          <p:nvPicPr>
            <p:cNvPr id="138" name="Picture 137"/>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376941" y="2838278"/>
              <a:ext cx="268352" cy="209370"/>
            </a:xfrm>
            <a:prstGeom prst="rect">
              <a:avLst/>
            </a:prstGeom>
            <a:ln>
              <a:noFill/>
            </a:ln>
          </p:spPr>
        </p:pic>
        <p:pic>
          <p:nvPicPr>
            <p:cNvPr id="139" name="Picture 138"/>
            <p:cNvPicPr>
              <a:picLocks noChangeAspect="1"/>
            </p:cNvPicPr>
            <p:nvPr/>
          </p:nvPicPr>
          <p:blipFill>
            <a:blip r:embed="rId16" cstate="print">
              <a:duotone>
                <a:prstClr val="black"/>
                <a:srgbClr val="B6FCEB">
                  <a:tint val="45000"/>
                  <a:satMod val="400000"/>
                </a:srgbClr>
              </a:duotone>
              <a:extLst>
                <a:ext uri="{BEBA8EAE-BF5A-486C-A8C5-ECC9F3942E4B}">
                  <a14:imgProps xmlns:a14="http://schemas.microsoft.com/office/drawing/2010/main">
                    <a14:imgLayer r:embed="rId11">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227205" y="2835255"/>
              <a:ext cx="268352" cy="209370"/>
            </a:xfrm>
            <a:prstGeom prst="rect">
              <a:avLst/>
            </a:prstGeom>
            <a:ln>
              <a:noFill/>
            </a:ln>
          </p:spPr>
        </p:pic>
        <p:pic>
          <p:nvPicPr>
            <p:cNvPr id="140" name="Picture 139"/>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195495" y="420686"/>
              <a:ext cx="246682" cy="195204"/>
            </a:xfrm>
            <a:prstGeom prst="rect">
              <a:avLst/>
            </a:prstGeom>
          </p:spPr>
        </p:pic>
        <p:pic>
          <p:nvPicPr>
            <p:cNvPr id="141" name="Picture 140"/>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966702" y="419029"/>
              <a:ext cx="246682" cy="195204"/>
            </a:xfrm>
            <a:prstGeom prst="rect">
              <a:avLst/>
            </a:prstGeom>
          </p:spPr>
        </p:pic>
        <p:pic>
          <p:nvPicPr>
            <p:cNvPr id="142" name="Picture 141"/>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726475" y="420686"/>
              <a:ext cx="246682" cy="195204"/>
            </a:xfrm>
            <a:prstGeom prst="rect">
              <a:avLst/>
            </a:prstGeom>
          </p:spPr>
        </p:pic>
        <p:pic>
          <p:nvPicPr>
            <p:cNvPr id="143" name="Picture 142"/>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12870" y="420484"/>
              <a:ext cx="246682" cy="195204"/>
            </a:xfrm>
            <a:prstGeom prst="rect">
              <a:avLst/>
            </a:prstGeom>
          </p:spPr>
        </p:pic>
        <p:pic>
          <p:nvPicPr>
            <p:cNvPr id="144" name="Picture 143"/>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294237" y="418827"/>
              <a:ext cx="246682" cy="195204"/>
            </a:xfrm>
            <a:prstGeom prst="rect">
              <a:avLst/>
            </a:prstGeom>
          </p:spPr>
        </p:pic>
        <p:pic>
          <p:nvPicPr>
            <p:cNvPr id="145" name="Picture 144"/>
            <p:cNvPicPr>
              <a:picLocks noChangeAspect="1"/>
            </p:cNvPicPr>
            <p:nvPr/>
          </p:nvPicPr>
          <p:blipFill>
            <a:blip r:embed="rId17" cstate="print">
              <a:duotone>
                <a:prstClr val="black"/>
                <a:srgbClr val="FFCCCC">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084490" y="420484"/>
              <a:ext cx="246682" cy="195204"/>
            </a:xfrm>
            <a:prstGeom prst="rect">
              <a:avLst/>
            </a:prstGeom>
          </p:spPr>
        </p:pic>
        <p:pic>
          <p:nvPicPr>
            <p:cNvPr id="146" name="Picture 145"/>
            <p:cNvPicPr>
              <a:picLocks noChangeAspect="1"/>
            </p:cNvPicPr>
            <p:nvPr/>
          </p:nvPicPr>
          <p:blipFill rotWithShape="1">
            <a:blip r:embed="rId19" cstate="print">
              <a:extLst>
                <a:ext uri="{28A0092B-C50C-407E-A947-70E740481C1C}">
                  <a14:useLocalDpi xmlns:a14="http://schemas.microsoft.com/office/drawing/2010/main" val="0"/>
                </a:ext>
              </a:extLst>
            </a:blip>
            <a:srcRect r="58208" b="-11535"/>
            <a:stretch/>
          </p:blipFill>
          <p:spPr>
            <a:xfrm rot="5400000">
              <a:off x="5030528" y="715377"/>
              <a:ext cx="817533" cy="398978"/>
            </a:xfrm>
            <a:prstGeom prst="rect">
              <a:avLst/>
            </a:prstGeom>
          </p:spPr>
        </p:pic>
        <p:pic>
          <p:nvPicPr>
            <p:cNvPr id="147" name="Picture 146"/>
            <p:cNvPicPr>
              <a:picLocks noChangeAspect="1"/>
            </p:cNvPicPr>
            <p:nvPr/>
          </p:nvPicPr>
          <p:blipFill rotWithShape="1">
            <a:blip r:embed="rId20" cstate="print">
              <a:extLst>
                <a:ext uri="{28A0092B-C50C-407E-A947-70E740481C1C}">
                  <a14:useLocalDpi xmlns:a14="http://schemas.microsoft.com/office/drawing/2010/main" val="0"/>
                </a:ext>
              </a:extLst>
            </a:blip>
            <a:srcRect r="58208" b="-11535"/>
            <a:stretch/>
          </p:blipFill>
          <p:spPr>
            <a:xfrm rot="16200000">
              <a:off x="5034089" y="2403543"/>
              <a:ext cx="817533" cy="369014"/>
            </a:xfrm>
            <a:prstGeom prst="rect">
              <a:avLst/>
            </a:prstGeom>
          </p:spPr>
        </p:pic>
        <p:sp>
          <p:nvSpPr>
            <p:cNvPr id="148" name="TextBox 147"/>
            <p:cNvSpPr txBox="1"/>
            <p:nvPr/>
          </p:nvSpPr>
          <p:spPr>
            <a:xfrm rot="5400000">
              <a:off x="6078459" y="4898088"/>
              <a:ext cx="1998097" cy="660053"/>
            </a:xfrm>
            <a:prstGeom prst="rect">
              <a:avLst/>
            </a:prstGeom>
            <a:noFill/>
          </p:spPr>
          <p:txBody>
            <a:bodyPr wrap="square" rtlCol="0">
              <a:spAutoFit/>
            </a:bodyPr>
            <a:lstStyle/>
            <a:p>
              <a:r>
                <a:rPr lang="en-US" b="1" dirty="0">
                  <a:latin typeface="A Year Without Rain" panose="02000000000000000000" pitchFamily="2" charset="0"/>
                </a:rPr>
                <a:t>Contact Information</a:t>
              </a:r>
            </a:p>
          </p:txBody>
        </p:sp>
        <p:sp>
          <p:nvSpPr>
            <p:cNvPr id="149" name="TextBox 148"/>
            <p:cNvSpPr txBox="1"/>
            <p:nvPr/>
          </p:nvSpPr>
          <p:spPr>
            <a:xfrm rot="5400000">
              <a:off x="3764050" y="4606195"/>
              <a:ext cx="2641504" cy="377173"/>
            </a:xfrm>
            <a:prstGeom prst="rect">
              <a:avLst/>
            </a:prstGeom>
            <a:noFill/>
          </p:spPr>
          <p:txBody>
            <a:bodyPr wrap="square" rtlCol="0">
              <a:spAutoFit/>
            </a:bodyPr>
            <a:lstStyle/>
            <a:p>
              <a:pPr algn="ctr"/>
              <a:r>
                <a:rPr lang="en-US" b="1" dirty="0">
                  <a:latin typeface="A Year Without Rain" panose="02000000000000000000" pitchFamily="2" charset="0"/>
                </a:rPr>
                <a:t>A Little About Me</a:t>
              </a:r>
            </a:p>
          </p:txBody>
        </p:sp>
        <p:pic>
          <p:nvPicPr>
            <p:cNvPr id="150" name="Picture 149"/>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6131285" y="5005761"/>
              <a:ext cx="2738982" cy="192239"/>
            </a:xfrm>
            <a:prstGeom prst="rect">
              <a:avLst/>
            </a:prstGeom>
          </p:spPr>
        </p:pic>
        <p:pic>
          <p:nvPicPr>
            <p:cNvPr id="151" name="Picture 150"/>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60320" y="3552683"/>
              <a:ext cx="7055135" cy="387773"/>
            </a:xfrm>
            <a:prstGeom prst="rect">
              <a:avLst/>
            </a:prstGeom>
          </p:spPr>
        </p:pic>
        <p:pic>
          <p:nvPicPr>
            <p:cNvPr id="152" name="Picture 151"/>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63124" y="6254852"/>
              <a:ext cx="7052331" cy="387619"/>
            </a:xfrm>
            <a:prstGeom prst="rect">
              <a:avLst/>
            </a:prstGeom>
          </p:spPr>
        </p:pic>
        <p:pic>
          <p:nvPicPr>
            <p:cNvPr id="153" name="Picture 152"/>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971146" y="4958303"/>
              <a:ext cx="2738982" cy="192239"/>
            </a:xfrm>
            <a:prstGeom prst="rect">
              <a:avLst/>
            </a:prstGeom>
          </p:spPr>
        </p:pic>
        <p:sp>
          <p:nvSpPr>
            <p:cNvPr id="154" name="TextBox 153"/>
            <p:cNvSpPr txBox="1"/>
            <p:nvPr/>
          </p:nvSpPr>
          <p:spPr>
            <a:xfrm rot="5400000">
              <a:off x="1518089" y="5189582"/>
              <a:ext cx="2312343" cy="377173"/>
            </a:xfrm>
            <a:prstGeom prst="rect">
              <a:avLst/>
            </a:prstGeom>
            <a:noFill/>
          </p:spPr>
          <p:txBody>
            <a:bodyPr wrap="square" rtlCol="0">
              <a:spAutoFit/>
            </a:bodyPr>
            <a:lstStyle/>
            <a:p>
              <a:r>
                <a:rPr lang="en-US" b="1" dirty="0">
                  <a:latin typeface="A Year Without Rain" panose="02000000000000000000" pitchFamily="2" charset="0"/>
                </a:rPr>
                <a:t>Keys to Success </a:t>
              </a:r>
              <a:endParaRPr lang="en-US" sz="2400" b="1" dirty="0">
                <a:latin typeface="A Year Without Rain" panose="02000000000000000000" pitchFamily="2" charset="0"/>
              </a:endParaRPr>
            </a:p>
          </p:txBody>
        </p:sp>
        <p:sp>
          <p:nvSpPr>
            <p:cNvPr id="156" name="TextBox 155"/>
            <p:cNvSpPr txBox="1"/>
            <p:nvPr/>
          </p:nvSpPr>
          <p:spPr>
            <a:xfrm rot="5400000">
              <a:off x="5930463" y="8479926"/>
              <a:ext cx="2277578" cy="377173"/>
            </a:xfrm>
            <a:prstGeom prst="rect">
              <a:avLst/>
            </a:prstGeom>
            <a:noFill/>
          </p:spPr>
          <p:txBody>
            <a:bodyPr wrap="square" rtlCol="0">
              <a:spAutoFit/>
            </a:bodyPr>
            <a:lstStyle/>
            <a:p>
              <a:r>
                <a:rPr lang="en-US" b="1" dirty="0">
                  <a:latin typeface="A Year Without Rain" panose="02000000000000000000" pitchFamily="2" charset="0"/>
                </a:rPr>
                <a:t>Ratios &amp; Proportions</a:t>
              </a:r>
            </a:p>
          </p:txBody>
        </p:sp>
        <p:pic>
          <p:nvPicPr>
            <p:cNvPr id="157" name="Picture 1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5122766" y="9060407"/>
              <a:ext cx="548600" cy="624528"/>
            </a:xfrm>
            <a:prstGeom prst="rect">
              <a:avLst/>
            </a:prstGeom>
          </p:spPr>
        </p:pic>
        <p:sp>
          <p:nvSpPr>
            <p:cNvPr id="158" name="TextBox 157"/>
            <p:cNvSpPr txBox="1"/>
            <p:nvPr/>
          </p:nvSpPr>
          <p:spPr>
            <a:xfrm rot="5400000">
              <a:off x="4261534" y="7977978"/>
              <a:ext cx="2116651" cy="377173"/>
            </a:xfrm>
            <a:prstGeom prst="rect">
              <a:avLst/>
            </a:prstGeom>
            <a:noFill/>
          </p:spPr>
          <p:txBody>
            <a:bodyPr wrap="none" rtlCol="0">
              <a:spAutoFit/>
            </a:bodyPr>
            <a:lstStyle/>
            <a:p>
              <a:r>
                <a:rPr lang="en-US" b="1" dirty="0">
                  <a:latin typeface="A Year Without Rain" panose="02000000000000000000" pitchFamily="2" charset="0"/>
                </a:rPr>
                <a:t>The Number System</a:t>
              </a:r>
            </a:p>
          </p:txBody>
        </p:sp>
        <p:pic>
          <p:nvPicPr>
            <p:cNvPr id="159" name="Picture 1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3441519" y="7031448"/>
              <a:ext cx="548600" cy="624528"/>
            </a:xfrm>
            <a:prstGeom prst="rect">
              <a:avLst/>
            </a:prstGeom>
          </p:spPr>
        </p:pic>
        <p:sp>
          <p:nvSpPr>
            <p:cNvPr id="160" name="TextBox 159"/>
            <p:cNvSpPr txBox="1"/>
            <p:nvPr/>
          </p:nvSpPr>
          <p:spPr>
            <a:xfrm rot="5400000">
              <a:off x="3046862" y="8052544"/>
              <a:ext cx="1236070" cy="377173"/>
            </a:xfrm>
            <a:prstGeom prst="rect">
              <a:avLst/>
            </a:prstGeom>
            <a:noFill/>
          </p:spPr>
          <p:txBody>
            <a:bodyPr wrap="none" rtlCol="0">
              <a:spAutoFit/>
            </a:bodyPr>
            <a:lstStyle/>
            <a:p>
              <a:r>
                <a:rPr lang="en-US" b="1" dirty="0">
                  <a:latin typeface="A Year Without Rain" panose="02000000000000000000" pitchFamily="2" charset="0"/>
                </a:rPr>
                <a:t>Life Science</a:t>
              </a:r>
            </a:p>
          </p:txBody>
        </p:sp>
        <p:sp>
          <p:nvSpPr>
            <p:cNvPr id="161" name="TextBox 160"/>
            <p:cNvSpPr txBox="1"/>
            <p:nvPr/>
          </p:nvSpPr>
          <p:spPr>
            <a:xfrm rot="5400000">
              <a:off x="5207475" y="4880910"/>
              <a:ext cx="2772529" cy="534328"/>
            </a:xfrm>
            <a:prstGeom prst="rect">
              <a:avLst/>
            </a:prstGeom>
            <a:noFill/>
          </p:spPr>
          <p:txBody>
            <a:bodyPr wrap="square" rtlCol="0">
              <a:spAutoFit/>
            </a:bodyPr>
            <a:lstStyle/>
            <a:p>
              <a:r>
                <a:rPr lang="en-US" sz="1400" dirty="0">
                  <a:latin typeface="A Year Without Rain" panose="02000000000000000000" pitchFamily="2" charset="0"/>
                </a:rPr>
                <a:t>Mrs. Escobar</a:t>
              </a:r>
            </a:p>
            <a:p>
              <a:r>
                <a:rPr lang="en-US" sz="1400" dirty="0">
                  <a:latin typeface="A Year Without Rain" panose="02000000000000000000" pitchFamily="2" charset="0"/>
                </a:rPr>
                <a:t>Transformation Math Coach</a:t>
              </a:r>
            </a:p>
          </p:txBody>
        </p:sp>
        <p:sp>
          <p:nvSpPr>
            <p:cNvPr id="162" name="Rectangle 161"/>
            <p:cNvSpPr/>
            <p:nvPr/>
          </p:nvSpPr>
          <p:spPr>
            <a:xfrm rot="5400000">
              <a:off x="2821575" y="4324116"/>
              <a:ext cx="2682108" cy="1524406"/>
            </a:xfrm>
            <a:prstGeom prst="rect">
              <a:avLst/>
            </a:prstGeom>
          </p:spPr>
          <p:txBody>
            <a:bodyPr wrap="square">
              <a:spAutoFit/>
            </a:bodyPr>
            <a:lstStyle/>
            <a:p>
              <a:r>
                <a:rPr lang="en-US" sz="1300" dirty="0">
                  <a:latin typeface="A Year Without Rain" panose="02000000000000000000" pitchFamily="2" charset="0"/>
                </a:rPr>
                <a:t>I have 20+ years experience in education; 5 as an administrator. I currently hold a BS in Sports Medicine and a MS in Educational Leadership. I believe in my students and push them to accomplish more than they ever thought they could.</a:t>
              </a:r>
            </a:p>
          </p:txBody>
        </p:sp>
        <p:sp>
          <p:nvSpPr>
            <p:cNvPr id="163" name="Rectangle 162"/>
            <p:cNvSpPr/>
            <p:nvPr/>
          </p:nvSpPr>
          <p:spPr>
            <a:xfrm rot="5400000">
              <a:off x="240761" y="4272796"/>
              <a:ext cx="2658043" cy="1602984"/>
            </a:xfrm>
            <a:prstGeom prst="rect">
              <a:avLst/>
            </a:prstGeom>
          </p:spPr>
          <p:txBody>
            <a:bodyPr wrap="square">
              <a:spAutoFit/>
            </a:bodyPr>
            <a:lstStyle/>
            <a:p>
              <a:pPr>
                <a:buFont typeface="Arial" panose="020B0604020202020204" pitchFamily="34" charset="0"/>
                <a:buChar char="•"/>
              </a:pPr>
              <a:r>
                <a:rPr lang="en-US" sz="1600" dirty="0">
                  <a:latin typeface="A Year Without Rain" panose="02000000000000000000" pitchFamily="2" charset="0"/>
                </a:rPr>
                <a:t>Study 30-60 minutes daily</a:t>
              </a:r>
            </a:p>
            <a:p>
              <a:pPr>
                <a:buFont typeface="Arial" panose="020B0604020202020204" pitchFamily="34" charset="0"/>
                <a:buChar char="•"/>
              </a:pPr>
              <a:r>
                <a:rPr lang="en-US" sz="1600" dirty="0">
                  <a:latin typeface="A Year Without Rain" panose="02000000000000000000" pitchFamily="2" charset="0"/>
                </a:rPr>
                <a:t>Complete all assignments and turn in on due date</a:t>
              </a:r>
            </a:p>
            <a:p>
              <a:pPr>
                <a:buFont typeface="Arial" panose="020B0604020202020204" pitchFamily="34" charset="0"/>
                <a:buChar char="•"/>
              </a:pPr>
              <a:r>
                <a:rPr lang="en-US" sz="1600" dirty="0">
                  <a:latin typeface="A Year Without Rain" panose="02000000000000000000" pitchFamily="2" charset="0"/>
                </a:rPr>
                <a:t>Come to class prepared </a:t>
              </a:r>
            </a:p>
            <a:p>
              <a:pPr>
                <a:buFont typeface="Arial" panose="020B0604020202020204" pitchFamily="34" charset="0"/>
                <a:buChar char="•"/>
              </a:pPr>
              <a:r>
                <a:rPr lang="en-US" sz="1600" dirty="0">
                  <a:latin typeface="A Year Without Rain" panose="02000000000000000000" pitchFamily="2" charset="0"/>
                </a:rPr>
                <a:t>Ask questions and participate</a:t>
              </a:r>
              <a:endParaRPr lang="en-US" sz="1600" dirty="0">
                <a:effectLst/>
                <a:latin typeface="A Year Without Rain" panose="02000000000000000000" pitchFamily="2" charset="0"/>
              </a:endParaRPr>
            </a:p>
          </p:txBody>
        </p:sp>
        <p:sp>
          <p:nvSpPr>
            <p:cNvPr id="164" name="TextBox 163"/>
            <p:cNvSpPr txBox="1"/>
            <p:nvPr/>
          </p:nvSpPr>
          <p:spPr>
            <a:xfrm rot="5400000">
              <a:off x="4958720" y="7814959"/>
              <a:ext cx="2605676" cy="1225812"/>
            </a:xfrm>
            <a:prstGeom prst="rect">
              <a:avLst/>
            </a:prstGeom>
            <a:noFill/>
          </p:spPr>
          <p:txBody>
            <a:bodyPr wrap="square" rtlCol="0">
              <a:spAutoFit/>
            </a:bodyPr>
            <a:lstStyle/>
            <a:p>
              <a:r>
                <a:rPr lang="en-US" sz="1200" dirty="0">
                  <a:latin typeface="A Year Without Rain" panose="02000000000000000000" pitchFamily="2" charset="0"/>
                </a:rPr>
                <a:t>SCIENTIFIC INQUIRY</a:t>
              </a:r>
              <a:br>
                <a:rPr lang="en-US" sz="1200" dirty="0">
                  <a:latin typeface="A Year Without Rain" panose="02000000000000000000" pitchFamily="2" charset="0"/>
                </a:rPr>
              </a:br>
              <a:r>
                <a:rPr lang="en-US" sz="1200" dirty="0">
                  <a:latin typeface="A Year Without Rain" panose="02000000000000000000" pitchFamily="2" charset="0"/>
                </a:rPr>
                <a:t>SCIENTIFIC TOOLS</a:t>
              </a:r>
            </a:p>
            <a:p>
              <a:r>
                <a:rPr lang="en-US" sz="1200" dirty="0">
                  <a:latin typeface="A Year Without Rain" panose="02000000000000000000" pitchFamily="2" charset="0"/>
                </a:rPr>
                <a:t>LAB SAFETY</a:t>
              </a:r>
            </a:p>
            <a:p>
              <a:r>
                <a:rPr lang="en-US" sz="1200" dirty="0">
                  <a:latin typeface="A Year Without Rain" panose="02000000000000000000" pitchFamily="2" charset="0"/>
                </a:rPr>
                <a:t>MEASUREMENT</a:t>
              </a:r>
            </a:p>
            <a:p>
              <a:r>
                <a:rPr lang="en-US" sz="1200" dirty="0">
                  <a:latin typeface="A Year Without Rain" panose="02000000000000000000" pitchFamily="2" charset="0"/>
                </a:rPr>
                <a:t>INTERNATIONAL SYSTEM OF UNITS</a:t>
              </a:r>
            </a:p>
            <a:p>
              <a:r>
                <a:rPr lang="en-US" sz="1200" dirty="0">
                  <a:latin typeface="A Year Without Rain" panose="02000000000000000000" pitchFamily="2" charset="0"/>
                </a:rPr>
                <a:t>SCIENTIFIC NOTATION</a:t>
              </a:r>
            </a:p>
          </p:txBody>
        </p:sp>
        <p:sp>
          <p:nvSpPr>
            <p:cNvPr id="165" name="TextBox 164"/>
            <p:cNvSpPr txBox="1"/>
            <p:nvPr/>
          </p:nvSpPr>
          <p:spPr>
            <a:xfrm rot="5400000">
              <a:off x="916698" y="8078717"/>
              <a:ext cx="1422596" cy="377173"/>
            </a:xfrm>
            <a:prstGeom prst="rect">
              <a:avLst/>
            </a:prstGeom>
            <a:noFill/>
          </p:spPr>
          <p:txBody>
            <a:bodyPr wrap="none" rtlCol="0">
              <a:spAutoFit/>
            </a:bodyPr>
            <a:lstStyle/>
            <a:p>
              <a:r>
                <a:rPr lang="en-US" b="1" dirty="0">
                  <a:latin typeface="A Year Without Rain" panose="02000000000000000000" pitchFamily="2" charset="0"/>
                </a:rPr>
                <a:t>Earth Science</a:t>
              </a:r>
            </a:p>
          </p:txBody>
        </p:sp>
        <p:pic>
          <p:nvPicPr>
            <p:cNvPr id="166" name="Picture 16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5693" y="3954418"/>
              <a:ext cx="221159" cy="163106"/>
            </a:xfrm>
            <a:prstGeom prst="rect">
              <a:avLst/>
            </a:prstGeom>
          </p:spPr>
        </p:pic>
        <p:pic>
          <p:nvPicPr>
            <p:cNvPr id="167" name="Picture 1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3417" y="4089153"/>
              <a:ext cx="221159" cy="163106"/>
            </a:xfrm>
            <a:prstGeom prst="rect">
              <a:avLst/>
            </a:prstGeom>
          </p:spPr>
        </p:pic>
        <p:pic>
          <p:nvPicPr>
            <p:cNvPr id="168" name="Picture 1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4776" y="4236384"/>
              <a:ext cx="221159" cy="163106"/>
            </a:xfrm>
            <a:prstGeom prst="rect">
              <a:avLst/>
            </a:prstGeom>
          </p:spPr>
        </p:pic>
        <p:pic>
          <p:nvPicPr>
            <p:cNvPr id="169" name="Picture 1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2500" y="4381279"/>
              <a:ext cx="221159" cy="163106"/>
            </a:xfrm>
            <a:prstGeom prst="rect">
              <a:avLst/>
            </a:prstGeom>
          </p:spPr>
        </p:pic>
        <p:pic>
          <p:nvPicPr>
            <p:cNvPr id="170" name="Picture 1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6610" y="4534361"/>
              <a:ext cx="221159" cy="163106"/>
            </a:xfrm>
            <a:prstGeom prst="rect">
              <a:avLst/>
            </a:prstGeom>
          </p:spPr>
        </p:pic>
        <p:pic>
          <p:nvPicPr>
            <p:cNvPr id="171" name="Picture 17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4334" y="4675192"/>
              <a:ext cx="221159" cy="163106"/>
            </a:xfrm>
            <a:prstGeom prst="rect">
              <a:avLst/>
            </a:prstGeom>
          </p:spPr>
        </p:pic>
        <p:pic>
          <p:nvPicPr>
            <p:cNvPr id="172" name="Picture 17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5693" y="4822423"/>
              <a:ext cx="221159" cy="163106"/>
            </a:xfrm>
            <a:prstGeom prst="rect">
              <a:avLst/>
            </a:prstGeom>
          </p:spPr>
        </p:pic>
        <p:pic>
          <p:nvPicPr>
            <p:cNvPr id="173" name="Picture 17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2044" y="4979770"/>
              <a:ext cx="221159" cy="163106"/>
            </a:xfrm>
            <a:prstGeom prst="rect">
              <a:avLst/>
            </a:prstGeom>
          </p:spPr>
        </p:pic>
        <p:pic>
          <p:nvPicPr>
            <p:cNvPr id="174" name="Picture 17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09473" y="5326461"/>
              <a:ext cx="221159" cy="163106"/>
            </a:xfrm>
            <a:prstGeom prst="rect">
              <a:avLst/>
            </a:prstGeom>
          </p:spPr>
        </p:pic>
        <p:pic>
          <p:nvPicPr>
            <p:cNvPr id="175" name="Picture 17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3894" y="5475449"/>
              <a:ext cx="221159" cy="163106"/>
            </a:xfrm>
            <a:prstGeom prst="rect">
              <a:avLst/>
            </a:prstGeom>
          </p:spPr>
        </p:pic>
        <p:pic>
          <p:nvPicPr>
            <p:cNvPr id="176" name="Picture 17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1618" y="5620344"/>
              <a:ext cx="221159" cy="163106"/>
            </a:xfrm>
            <a:prstGeom prst="rect">
              <a:avLst/>
            </a:prstGeom>
          </p:spPr>
        </p:pic>
        <p:pic>
          <p:nvPicPr>
            <p:cNvPr id="177" name="Picture 17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5728" y="5773426"/>
              <a:ext cx="221159" cy="163106"/>
            </a:xfrm>
            <a:prstGeom prst="rect">
              <a:avLst/>
            </a:prstGeom>
          </p:spPr>
        </p:pic>
        <p:pic>
          <p:nvPicPr>
            <p:cNvPr id="178" name="Picture 17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7262" y="5923401"/>
              <a:ext cx="221159" cy="163106"/>
            </a:xfrm>
            <a:prstGeom prst="rect">
              <a:avLst/>
            </a:prstGeom>
          </p:spPr>
        </p:pic>
        <p:pic>
          <p:nvPicPr>
            <p:cNvPr id="179" name="Picture 17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4811" y="6063012"/>
              <a:ext cx="221159" cy="163106"/>
            </a:xfrm>
            <a:prstGeom prst="rect">
              <a:avLst/>
            </a:prstGeom>
          </p:spPr>
        </p:pic>
        <p:pic>
          <p:nvPicPr>
            <p:cNvPr id="180" name="Picture 1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2815839" y="6221805"/>
              <a:ext cx="221159" cy="163106"/>
            </a:xfrm>
            <a:prstGeom prst="rect">
              <a:avLst/>
            </a:prstGeom>
          </p:spPr>
        </p:pic>
        <p:pic>
          <p:nvPicPr>
            <p:cNvPr id="181" name="Picture 18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a:off x="7172667" y="8691043"/>
              <a:ext cx="225585" cy="166370"/>
            </a:xfrm>
            <a:prstGeom prst="rect">
              <a:avLst/>
            </a:prstGeom>
          </p:spPr>
        </p:pic>
        <p:pic>
          <p:nvPicPr>
            <p:cNvPr id="182" name="Picture 18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3194" y="8852334"/>
              <a:ext cx="221159" cy="163106"/>
            </a:xfrm>
            <a:prstGeom prst="rect">
              <a:avLst/>
            </a:prstGeom>
          </p:spPr>
        </p:pic>
        <p:pic>
          <p:nvPicPr>
            <p:cNvPr id="183" name="Picture 18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0918" y="8997229"/>
              <a:ext cx="221159" cy="163106"/>
            </a:xfrm>
            <a:prstGeom prst="rect">
              <a:avLst/>
            </a:prstGeom>
          </p:spPr>
        </p:pic>
        <p:pic>
          <p:nvPicPr>
            <p:cNvPr id="184" name="Picture 18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5028" y="9150311"/>
              <a:ext cx="221159" cy="163106"/>
            </a:xfrm>
            <a:prstGeom prst="rect">
              <a:avLst/>
            </a:prstGeom>
          </p:spPr>
        </p:pic>
        <p:pic>
          <p:nvPicPr>
            <p:cNvPr id="185" name="Picture 18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2752" y="9285046"/>
              <a:ext cx="221159" cy="163106"/>
            </a:xfrm>
            <a:prstGeom prst="rect">
              <a:avLst/>
            </a:prstGeom>
          </p:spPr>
        </p:pic>
        <p:pic>
          <p:nvPicPr>
            <p:cNvPr id="186" name="Picture 18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4111" y="9432277"/>
              <a:ext cx="221159" cy="163106"/>
            </a:xfrm>
            <a:prstGeom prst="rect">
              <a:avLst/>
            </a:prstGeom>
          </p:spPr>
        </p:pic>
        <p:pic>
          <p:nvPicPr>
            <p:cNvPr id="187" name="Picture 18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1835" y="9577172"/>
              <a:ext cx="221159" cy="163106"/>
            </a:xfrm>
            <a:prstGeom prst="rect">
              <a:avLst/>
            </a:prstGeom>
          </p:spPr>
        </p:pic>
        <p:pic>
          <p:nvPicPr>
            <p:cNvPr id="188" name="Picture 18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63980" y="7066614"/>
              <a:ext cx="221159" cy="163106"/>
            </a:xfrm>
            <a:prstGeom prst="rect">
              <a:avLst/>
            </a:prstGeom>
          </p:spPr>
        </p:pic>
        <p:pic>
          <p:nvPicPr>
            <p:cNvPr id="189" name="Picture 18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5902" y="7228486"/>
              <a:ext cx="221159" cy="163106"/>
            </a:xfrm>
            <a:prstGeom prst="rect">
              <a:avLst/>
            </a:prstGeom>
          </p:spPr>
        </p:pic>
        <p:pic>
          <p:nvPicPr>
            <p:cNvPr id="190" name="Picture 18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3626" y="7373381"/>
              <a:ext cx="221159" cy="163106"/>
            </a:xfrm>
            <a:prstGeom prst="rect">
              <a:avLst/>
            </a:prstGeom>
          </p:spPr>
        </p:pic>
        <p:pic>
          <p:nvPicPr>
            <p:cNvPr id="191" name="Picture 19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7736" y="7526464"/>
              <a:ext cx="221159" cy="163106"/>
            </a:xfrm>
            <a:prstGeom prst="rect">
              <a:avLst/>
            </a:prstGeom>
          </p:spPr>
        </p:pic>
        <p:pic>
          <p:nvPicPr>
            <p:cNvPr id="192" name="Picture 19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5460" y="7661198"/>
              <a:ext cx="221159" cy="163106"/>
            </a:xfrm>
            <a:prstGeom prst="rect">
              <a:avLst/>
            </a:prstGeom>
          </p:spPr>
        </p:pic>
        <p:pic>
          <p:nvPicPr>
            <p:cNvPr id="193" name="Picture 19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6819" y="7808429"/>
              <a:ext cx="221159" cy="163106"/>
            </a:xfrm>
            <a:prstGeom prst="rect">
              <a:avLst/>
            </a:prstGeom>
          </p:spPr>
        </p:pic>
        <p:pic>
          <p:nvPicPr>
            <p:cNvPr id="194" name="Picture 19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374543" y="7953324"/>
              <a:ext cx="221159" cy="163106"/>
            </a:xfrm>
            <a:prstGeom prst="rect">
              <a:avLst/>
            </a:prstGeom>
          </p:spPr>
        </p:pic>
        <p:pic>
          <p:nvPicPr>
            <p:cNvPr id="195" name="Picture 19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a:off x="1705917" y="6982642"/>
              <a:ext cx="225585" cy="166370"/>
            </a:xfrm>
            <a:prstGeom prst="rect">
              <a:avLst/>
            </a:prstGeom>
          </p:spPr>
        </p:pic>
        <p:pic>
          <p:nvPicPr>
            <p:cNvPr id="196" name="Picture 19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6444" y="7143933"/>
              <a:ext cx="221159" cy="163106"/>
            </a:xfrm>
            <a:prstGeom prst="rect">
              <a:avLst/>
            </a:prstGeom>
          </p:spPr>
        </p:pic>
        <p:pic>
          <p:nvPicPr>
            <p:cNvPr id="197" name="Picture 19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4168" y="7288828"/>
              <a:ext cx="221159" cy="163106"/>
            </a:xfrm>
            <a:prstGeom prst="rect">
              <a:avLst/>
            </a:prstGeom>
          </p:spPr>
        </p:pic>
        <p:pic>
          <p:nvPicPr>
            <p:cNvPr id="198" name="Picture 19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8278" y="7441910"/>
              <a:ext cx="221159" cy="163106"/>
            </a:xfrm>
            <a:prstGeom prst="rect">
              <a:avLst/>
            </a:prstGeom>
          </p:spPr>
        </p:pic>
        <p:pic>
          <p:nvPicPr>
            <p:cNvPr id="199" name="Picture 19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6002" y="7576645"/>
              <a:ext cx="221159" cy="163106"/>
            </a:xfrm>
            <a:prstGeom prst="rect">
              <a:avLst/>
            </a:prstGeom>
          </p:spPr>
        </p:pic>
        <p:pic>
          <p:nvPicPr>
            <p:cNvPr id="200" name="Picture 19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8278" y="7710495"/>
              <a:ext cx="221159" cy="163106"/>
            </a:xfrm>
            <a:prstGeom prst="rect">
              <a:avLst/>
            </a:prstGeom>
          </p:spPr>
        </p:pic>
        <p:pic>
          <p:nvPicPr>
            <p:cNvPr id="201" name="Picture 20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a:off x="3728495" y="8663185"/>
              <a:ext cx="225585" cy="166370"/>
            </a:xfrm>
            <a:prstGeom prst="rect">
              <a:avLst/>
            </a:prstGeom>
          </p:spPr>
        </p:pic>
        <p:pic>
          <p:nvPicPr>
            <p:cNvPr id="202" name="Picture 20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29022" y="8824476"/>
              <a:ext cx="221159" cy="163106"/>
            </a:xfrm>
            <a:prstGeom prst="rect">
              <a:avLst/>
            </a:prstGeom>
          </p:spPr>
        </p:pic>
        <p:pic>
          <p:nvPicPr>
            <p:cNvPr id="203" name="Picture 20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26746" y="8975467"/>
              <a:ext cx="221159" cy="163106"/>
            </a:xfrm>
            <a:prstGeom prst="rect">
              <a:avLst/>
            </a:prstGeom>
          </p:spPr>
        </p:pic>
        <p:pic>
          <p:nvPicPr>
            <p:cNvPr id="204" name="Picture 20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30856" y="9134645"/>
              <a:ext cx="221159" cy="163106"/>
            </a:xfrm>
            <a:prstGeom prst="rect">
              <a:avLst/>
            </a:prstGeom>
          </p:spPr>
        </p:pic>
        <p:pic>
          <p:nvPicPr>
            <p:cNvPr id="205" name="Picture 20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28580" y="9281572"/>
              <a:ext cx="221159" cy="163106"/>
            </a:xfrm>
            <a:prstGeom prst="rect">
              <a:avLst/>
            </a:prstGeom>
          </p:spPr>
        </p:pic>
        <p:pic>
          <p:nvPicPr>
            <p:cNvPr id="206" name="Picture 20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29939" y="9422707"/>
              <a:ext cx="221159" cy="163106"/>
            </a:xfrm>
            <a:prstGeom prst="rect">
              <a:avLst/>
            </a:prstGeom>
          </p:spPr>
        </p:pic>
        <p:pic>
          <p:nvPicPr>
            <p:cNvPr id="207" name="Picture 20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18519" y="9567602"/>
              <a:ext cx="221159" cy="163106"/>
            </a:xfrm>
            <a:prstGeom prst="rect">
              <a:avLst/>
            </a:prstGeom>
          </p:spPr>
        </p:pic>
        <p:sp>
          <p:nvSpPr>
            <p:cNvPr id="208" name="TextBox 207"/>
            <p:cNvSpPr txBox="1"/>
            <p:nvPr/>
          </p:nvSpPr>
          <p:spPr>
            <a:xfrm rot="5400000">
              <a:off x="3219111" y="7762527"/>
              <a:ext cx="2631964" cy="1304390"/>
            </a:xfrm>
            <a:prstGeom prst="rect">
              <a:avLst/>
            </a:prstGeom>
            <a:noFill/>
          </p:spPr>
          <p:txBody>
            <a:bodyPr wrap="square" rtlCol="0">
              <a:spAutoFit/>
            </a:bodyPr>
            <a:lstStyle/>
            <a:p>
              <a:r>
                <a:rPr lang="en-US" sz="1100" dirty="0">
                  <a:latin typeface="A Year Without Rain" panose="02000000000000000000" pitchFamily="2" charset="0"/>
                </a:rPr>
                <a:t>PROPERTIES OF MATTER</a:t>
              </a:r>
            </a:p>
            <a:p>
              <a:r>
                <a:rPr lang="en-US" sz="1100" dirty="0">
                  <a:latin typeface="A Year Without Rain" panose="02000000000000000000" pitchFamily="2" charset="0"/>
                </a:rPr>
                <a:t>ATOMS</a:t>
              </a:r>
            </a:p>
            <a:p>
              <a:r>
                <a:rPr lang="en-US" sz="1100" dirty="0">
                  <a:latin typeface="A Year Without Rain" panose="02000000000000000000" pitchFamily="2" charset="0"/>
                </a:rPr>
                <a:t>PERIODIC TABLE</a:t>
              </a:r>
            </a:p>
            <a:p>
              <a:r>
                <a:rPr lang="en-US" sz="1100" dirty="0">
                  <a:latin typeface="A Year Without Rain" panose="02000000000000000000" pitchFamily="2" charset="0"/>
                </a:rPr>
                <a:t>CHEMICAL BONDS</a:t>
              </a:r>
            </a:p>
            <a:p>
              <a:r>
                <a:rPr lang="en-US" sz="1100" dirty="0">
                  <a:latin typeface="A Year Without Rain" panose="02000000000000000000" pitchFamily="2" charset="0"/>
                </a:rPr>
                <a:t>ACIDS &amp; BASES</a:t>
              </a:r>
            </a:p>
            <a:p>
              <a:r>
                <a:rPr lang="en-US" sz="1100" dirty="0">
                  <a:latin typeface="A Year Without Rain" panose="02000000000000000000" pitchFamily="2" charset="0"/>
                </a:rPr>
                <a:t>CHEMIICAL REACTIONS </a:t>
              </a:r>
            </a:p>
            <a:p>
              <a:r>
                <a:rPr lang="en-US" sz="1100" dirty="0">
                  <a:latin typeface="A Year Without Rain" panose="02000000000000000000" pitchFamily="2" charset="0"/>
                </a:rPr>
                <a:t>CHEMICAL EQUATIONS</a:t>
              </a:r>
            </a:p>
          </p:txBody>
        </p:sp>
        <p:sp>
          <p:nvSpPr>
            <p:cNvPr id="209" name="TextBox 208"/>
            <p:cNvSpPr txBox="1"/>
            <p:nvPr/>
          </p:nvSpPr>
          <p:spPr>
            <a:xfrm rot="5400000">
              <a:off x="1394939" y="7506469"/>
              <a:ext cx="2434117" cy="1602984"/>
            </a:xfrm>
            <a:prstGeom prst="rect">
              <a:avLst/>
            </a:prstGeom>
            <a:noFill/>
          </p:spPr>
          <p:txBody>
            <a:bodyPr wrap="square" rtlCol="0">
              <a:spAutoFit/>
            </a:bodyPr>
            <a:lstStyle/>
            <a:p>
              <a:r>
                <a:rPr lang="en-US" sz="1200" dirty="0">
                  <a:latin typeface="A Year Without Rain" panose="02000000000000000000" pitchFamily="2" charset="0"/>
                </a:rPr>
                <a:t>PHOTOSYNTHESIS</a:t>
              </a:r>
            </a:p>
            <a:p>
              <a:r>
                <a:rPr lang="en-US" sz="1200" dirty="0">
                  <a:latin typeface="A Year Without Rain" panose="02000000000000000000" pitchFamily="2" charset="0"/>
                </a:rPr>
                <a:t>CELLULAR RESPIRATION</a:t>
              </a:r>
            </a:p>
            <a:p>
              <a:r>
                <a:rPr lang="en-US" sz="1200" dirty="0">
                  <a:latin typeface="A Year Without Rain" panose="02000000000000000000" pitchFamily="2" charset="0"/>
                </a:rPr>
                <a:t>STIMULUS</a:t>
              </a:r>
            </a:p>
            <a:p>
              <a:r>
                <a:rPr lang="en-US" sz="1200" dirty="0">
                  <a:latin typeface="A Year Without Rain" panose="02000000000000000000" pitchFamily="2" charset="0"/>
                </a:rPr>
                <a:t>TROPISM</a:t>
              </a:r>
            </a:p>
            <a:p>
              <a:r>
                <a:rPr lang="en-US" sz="1200" dirty="0">
                  <a:latin typeface="A Year Without Rain" panose="02000000000000000000" pitchFamily="2" charset="0"/>
                </a:rPr>
                <a:t>PLANT HORMONES</a:t>
              </a:r>
            </a:p>
            <a:p>
              <a:r>
                <a:rPr lang="en-US" sz="1200" dirty="0">
                  <a:latin typeface="A Year Without Rain" panose="02000000000000000000" pitchFamily="2" charset="0"/>
                </a:rPr>
                <a:t>ABIOTIC FACTORS</a:t>
              </a:r>
            </a:p>
            <a:p>
              <a:r>
                <a:rPr lang="en-US" sz="1200" dirty="0">
                  <a:latin typeface="A Year Without Rain" panose="02000000000000000000" pitchFamily="2" charset="0"/>
                </a:rPr>
                <a:t>CYCLES OF MATTER</a:t>
              </a:r>
            </a:p>
            <a:p>
              <a:r>
                <a:rPr lang="en-US" sz="1200" dirty="0">
                  <a:latin typeface="A Year Without Rain" panose="02000000000000000000" pitchFamily="2" charset="0"/>
                </a:rPr>
                <a:t>ENERGY IN ECOSYSTEMS</a:t>
              </a:r>
            </a:p>
          </p:txBody>
        </p:sp>
        <p:sp>
          <p:nvSpPr>
            <p:cNvPr id="210" name="TextBox 209"/>
            <p:cNvSpPr txBox="1"/>
            <p:nvPr/>
          </p:nvSpPr>
          <p:spPr>
            <a:xfrm rot="5400000">
              <a:off x="-374647" y="7817095"/>
              <a:ext cx="2630077" cy="1115803"/>
            </a:xfrm>
            <a:prstGeom prst="rect">
              <a:avLst/>
            </a:prstGeom>
            <a:noFill/>
          </p:spPr>
          <p:txBody>
            <a:bodyPr wrap="square" rtlCol="0">
              <a:spAutoFit/>
            </a:bodyPr>
            <a:lstStyle/>
            <a:p>
              <a:r>
                <a:rPr lang="en-US" sz="1300" dirty="0">
                  <a:latin typeface="A Year Without Rain" panose="02000000000000000000" pitchFamily="2" charset="0"/>
                </a:rPr>
                <a:t>SUN-EARTHMOON SYSTEM</a:t>
              </a:r>
            </a:p>
            <a:p>
              <a:r>
                <a:rPr lang="en-US" sz="1300" dirty="0">
                  <a:latin typeface="A Year Without Rain" panose="02000000000000000000" pitchFamily="2" charset="0"/>
                </a:rPr>
                <a:t>THE SOLAR SYSTEM</a:t>
              </a:r>
            </a:p>
            <a:p>
              <a:r>
                <a:rPr lang="en-US" sz="1300" dirty="0">
                  <a:latin typeface="A Year Without Rain" panose="02000000000000000000" pitchFamily="2" charset="0"/>
                </a:rPr>
                <a:t>STARS &amp; GALAXIES</a:t>
              </a:r>
            </a:p>
            <a:p>
              <a:r>
                <a:rPr lang="en-US" sz="1300" dirty="0">
                  <a:latin typeface="A Year Without Rain" panose="02000000000000000000" pitchFamily="2" charset="0"/>
                </a:rPr>
                <a:t>THE SUN</a:t>
              </a:r>
            </a:p>
            <a:p>
              <a:r>
                <a:rPr lang="en-US" sz="1300" dirty="0">
                  <a:latin typeface="A Year Without Rain" panose="02000000000000000000" pitchFamily="2" charset="0"/>
                </a:rPr>
                <a:t>METEORS, COMETS, &amp; ASTEROIDS</a:t>
              </a:r>
            </a:p>
          </p:txBody>
        </p:sp>
        <p:pic>
          <p:nvPicPr>
            <p:cNvPr id="211" name="Picture 210"/>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6162848" y="8296020"/>
              <a:ext cx="2738982" cy="192239"/>
            </a:xfrm>
            <a:prstGeom prst="rect">
              <a:avLst/>
            </a:prstGeom>
          </p:spPr>
        </p:pic>
        <p:pic>
          <p:nvPicPr>
            <p:cNvPr id="212" name="Picture 211"/>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91883" y="6842942"/>
              <a:ext cx="7055135" cy="387773"/>
            </a:xfrm>
            <a:prstGeom prst="rect">
              <a:avLst/>
            </a:prstGeom>
          </p:spPr>
        </p:pic>
        <p:pic>
          <p:nvPicPr>
            <p:cNvPr id="213" name="Picture 212"/>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11610" b="12572"/>
            <a:stretch/>
          </p:blipFill>
          <p:spPr>
            <a:xfrm>
              <a:off x="394687" y="9545111"/>
              <a:ext cx="7052331" cy="387619"/>
            </a:xfrm>
            <a:prstGeom prst="rect">
              <a:avLst/>
            </a:prstGeom>
          </p:spPr>
        </p:pic>
        <p:pic>
          <p:nvPicPr>
            <p:cNvPr id="214" name="Picture 213"/>
            <p:cNvPicPr>
              <a:picLocks noChangeAspect="1"/>
            </p:cNvPicPr>
            <p:nvPr/>
          </p:nvPicPr>
          <p:blipFill rotWithShape="1">
            <a:blip r:embed="rId4" cstate="print">
              <a:extLst>
                <a:ext uri="{28A0092B-C50C-407E-A947-70E740481C1C}">
                  <a14:useLocalDpi xmlns:a14="http://schemas.microsoft.com/office/drawing/2010/main" val="0"/>
                </a:ext>
              </a:extLst>
            </a:blip>
            <a:srcRect l="10568" t="26627" r="66119" b="35869"/>
            <a:stretch/>
          </p:blipFill>
          <p:spPr>
            <a:xfrm rot="5400000">
              <a:off x="-939582" y="8248562"/>
              <a:ext cx="2738982" cy="192239"/>
            </a:xfrm>
            <a:prstGeom prst="rect">
              <a:avLst/>
            </a:prstGeom>
          </p:spPr>
        </p:pic>
        <p:pic>
          <p:nvPicPr>
            <p:cNvPr id="215" name="Picture 21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a:off x="7173037" y="5369627"/>
              <a:ext cx="225585" cy="166370"/>
            </a:xfrm>
            <a:prstGeom prst="rect">
              <a:avLst/>
            </a:prstGeom>
          </p:spPr>
        </p:pic>
        <p:pic>
          <p:nvPicPr>
            <p:cNvPr id="216" name="Picture 2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3564" y="5530918"/>
              <a:ext cx="221159" cy="163106"/>
            </a:xfrm>
            <a:prstGeom prst="rect">
              <a:avLst/>
            </a:prstGeom>
          </p:spPr>
        </p:pic>
        <p:pic>
          <p:nvPicPr>
            <p:cNvPr id="217" name="Picture 21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1288" y="5675813"/>
              <a:ext cx="221159" cy="163106"/>
            </a:xfrm>
            <a:prstGeom prst="rect">
              <a:avLst/>
            </a:prstGeom>
          </p:spPr>
        </p:pic>
        <p:pic>
          <p:nvPicPr>
            <p:cNvPr id="218" name="Picture 2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5398" y="5828895"/>
              <a:ext cx="221159" cy="163106"/>
            </a:xfrm>
            <a:prstGeom prst="rect">
              <a:avLst/>
            </a:prstGeom>
          </p:spPr>
        </p:pic>
        <p:pic>
          <p:nvPicPr>
            <p:cNvPr id="219" name="Picture 2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3122" y="5963630"/>
              <a:ext cx="221159" cy="163106"/>
            </a:xfrm>
            <a:prstGeom prst="rect">
              <a:avLst/>
            </a:prstGeom>
          </p:spPr>
        </p:pic>
        <p:pic>
          <p:nvPicPr>
            <p:cNvPr id="220" name="Picture 2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4481" y="6110861"/>
              <a:ext cx="221159" cy="163106"/>
            </a:xfrm>
            <a:prstGeom prst="rect">
              <a:avLst/>
            </a:prstGeom>
          </p:spPr>
        </p:pic>
        <p:pic>
          <p:nvPicPr>
            <p:cNvPr id="221" name="Picture 22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2205" y="6255756"/>
              <a:ext cx="221159" cy="163106"/>
            </a:xfrm>
            <a:prstGeom prst="rect">
              <a:avLst/>
            </a:prstGeom>
          </p:spPr>
        </p:pic>
        <p:pic>
          <p:nvPicPr>
            <p:cNvPr id="222" name="Picture 2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5177969" y="3784922"/>
              <a:ext cx="221159" cy="163106"/>
            </a:xfrm>
            <a:prstGeom prst="rect">
              <a:avLst/>
            </a:prstGeom>
          </p:spPr>
        </p:pic>
        <p:sp>
          <p:nvSpPr>
            <p:cNvPr id="223" name="Rectangle 222"/>
            <p:cNvSpPr/>
            <p:nvPr/>
          </p:nvSpPr>
          <p:spPr>
            <a:xfrm rot="5400000">
              <a:off x="-590666" y="9326224"/>
              <a:ext cx="1288663" cy="227197"/>
            </a:xfrm>
            <a:prstGeom prst="rect">
              <a:avLst/>
            </a:prstGeom>
          </p:spPr>
          <p:txBody>
            <a:bodyPr wrap="none">
              <a:spAutoFit/>
            </a:bodyPr>
            <a:lstStyle/>
            <a:p>
              <a:pPr algn="ctr"/>
              <a:r>
                <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541" dirty="0">
                  <a:effectLst>
                    <a:outerShdw blurRad="38100" dist="38100" dir="2700000" algn="tl">
                      <a:srgbClr val="000000">
                        <a:alpha val="43137"/>
                      </a:srgbClr>
                    </a:outerShdw>
                  </a:effectLst>
                  <a:latin typeface="Short Stack" panose="02010500040000000007" pitchFamily="2" charset="0"/>
                </a:rPr>
                <a:t>© 2015</a:t>
              </a:r>
              <a:endPar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grpSp>
      <p:sp>
        <p:nvSpPr>
          <p:cNvPr id="3" name="TextBox 2">
            <a:extLst>
              <a:ext uri="{FF2B5EF4-FFF2-40B4-BE49-F238E27FC236}">
                <a16:creationId xmlns:a16="http://schemas.microsoft.com/office/drawing/2014/main" id="{691432CD-A102-4D7A-82B1-61E80FDF5E01}"/>
              </a:ext>
            </a:extLst>
          </p:cNvPr>
          <p:cNvSpPr txBox="1"/>
          <p:nvPr/>
        </p:nvSpPr>
        <p:spPr>
          <a:xfrm>
            <a:off x="3791205" y="1371175"/>
            <a:ext cx="2613954" cy="646331"/>
          </a:xfrm>
          <a:prstGeom prst="rect">
            <a:avLst/>
          </a:prstGeom>
          <a:noFill/>
        </p:spPr>
        <p:txBody>
          <a:bodyPr wrap="square" rtlCol="0">
            <a:spAutoFit/>
          </a:bodyPr>
          <a:lstStyle/>
          <a:p>
            <a:r>
              <a:rPr lang="en-US" sz="1200" b="1" dirty="0">
                <a:latin typeface="A Year Without Rain" panose="02000000000000000000"/>
              </a:rPr>
              <a:t>Office Hours </a:t>
            </a:r>
            <a:r>
              <a:rPr lang="en-US" sz="1200" dirty="0">
                <a:latin typeface="A Year Without Rain" panose="02000000000000000000"/>
              </a:rPr>
              <a:t>– 8:30AM-3:50PM</a:t>
            </a:r>
          </a:p>
          <a:p>
            <a:r>
              <a:rPr lang="en-US" sz="1200" b="1" dirty="0">
                <a:latin typeface="A Year Without Rain" panose="02000000000000000000"/>
              </a:rPr>
              <a:t>Email – </a:t>
            </a:r>
            <a:r>
              <a:rPr lang="en-US" sz="1200" dirty="0">
                <a:latin typeface="A Year Without Rain" panose="02000000000000000000"/>
              </a:rPr>
              <a:t>ddescobar@dadeschools.net</a:t>
            </a:r>
          </a:p>
          <a:p>
            <a:r>
              <a:rPr lang="en-US" sz="1200" b="1" dirty="0">
                <a:latin typeface="A Year Without Rain" panose="02000000000000000000"/>
              </a:rPr>
              <a:t>Phone Number</a:t>
            </a:r>
            <a:r>
              <a:rPr lang="en-US" sz="1200" dirty="0">
                <a:latin typeface="A Year Without Rain" panose="02000000000000000000"/>
              </a:rPr>
              <a:t> – 305*878*2352</a:t>
            </a:r>
            <a:endParaRPr lang="en-US" sz="1200" b="1" dirty="0">
              <a:latin typeface="A Year Without Rain" panose="02000000000000000000"/>
            </a:endParaRPr>
          </a:p>
        </p:txBody>
      </p:sp>
      <p:pic>
        <p:nvPicPr>
          <p:cNvPr id="5" name="Picture 4" descr="A drawing of a cartoon character&#10;&#10;Description automatically generated">
            <a:extLst>
              <a:ext uri="{FF2B5EF4-FFF2-40B4-BE49-F238E27FC236}">
                <a16:creationId xmlns:a16="http://schemas.microsoft.com/office/drawing/2014/main" id="{94E8BA4B-FF53-435F-A0CC-991355F1091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62975" y="4206240"/>
            <a:ext cx="1640060" cy="1275602"/>
          </a:xfrm>
          <a:prstGeom prst="rect">
            <a:avLst/>
          </a:prstGeom>
        </p:spPr>
      </p:pic>
      <p:pic>
        <p:nvPicPr>
          <p:cNvPr id="7" name="Picture 6" descr="A close up of a sign&#10;&#10;Description automatically generated">
            <a:extLst>
              <a:ext uri="{FF2B5EF4-FFF2-40B4-BE49-F238E27FC236}">
                <a16:creationId xmlns:a16="http://schemas.microsoft.com/office/drawing/2014/main" id="{6875CA49-CC63-4B8B-84D9-0F0FC795395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78098" y="6765748"/>
            <a:ext cx="515396" cy="461403"/>
          </a:xfrm>
          <a:prstGeom prst="rect">
            <a:avLst/>
          </a:prstGeom>
        </p:spPr>
      </p:pic>
      <p:pic>
        <p:nvPicPr>
          <p:cNvPr id="9" name="Picture 8" descr="A picture containing food, plate&#10;&#10;Description automatically generated">
            <a:extLst>
              <a:ext uri="{FF2B5EF4-FFF2-40B4-BE49-F238E27FC236}">
                <a16:creationId xmlns:a16="http://schemas.microsoft.com/office/drawing/2014/main" id="{EDE3E103-47AF-4ADD-9962-11A66B272B8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18198" y="6773948"/>
            <a:ext cx="515396" cy="46042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7E066D4-77C1-4FC8-924E-2313B1B78E9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87178" y="6881081"/>
            <a:ext cx="608965" cy="33786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F26FAEC7-2357-4E94-A452-6AC24A52220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250223" y="6901207"/>
            <a:ext cx="779387" cy="268523"/>
          </a:xfrm>
          <a:prstGeom prst="rect">
            <a:avLst/>
          </a:prstGeom>
        </p:spPr>
      </p:pic>
      <p:sp>
        <p:nvSpPr>
          <p:cNvPr id="14" name="Rectangle 13">
            <a:extLst>
              <a:ext uri="{FF2B5EF4-FFF2-40B4-BE49-F238E27FC236}">
                <a16:creationId xmlns:a16="http://schemas.microsoft.com/office/drawing/2014/main" id="{C8801C0A-EBD0-46F7-A14B-C0CF7054D721}"/>
              </a:ext>
            </a:extLst>
          </p:cNvPr>
          <p:cNvSpPr/>
          <p:nvPr/>
        </p:nvSpPr>
        <p:spPr>
          <a:xfrm>
            <a:off x="445810" y="5662986"/>
            <a:ext cx="2632405" cy="646331"/>
          </a:xfrm>
          <a:prstGeom prst="rect">
            <a:avLst/>
          </a:prstGeom>
          <a:noFill/>
        </p:spPr>
        <p:txBody>
          <a:bodyPr wrap="square" lIns="91440" tIns="45720" rIns="91440" bIns="45720">
            <a:spAutoFit/>
          </a:bodyPr>
          <a:lstStyle/>
          <a:p>
            <a:pPr algn="ctr"/>
            <a:r>
              <a:rPr lang="en-US" b="1" cap="none" spc="0" dirty="0">
                <a:ln w="9525">
                  <a:solidFill>
                    <a:schemeClr val="tx1"/>
                  </a:solidFill>
                  <a:prstDash val="solid"/>
                </a:ln>
                <a:solidFill>
                  <a:srgbClr val="00FFFF"/>
                </a:solidFill>
                <a:effectLst>
                  <a:outerShdw blurRad="12700" dist="38100" dir="2700000" algn="tl" rotWithShape="0">
                    <a:schemeClr val="accent5">
                      <a:lumMod val="60000"/>
                      <a:lumOff val="40000"/>
                    </a:schemeClr>
                  </a:outerShdw>
                </a:effectLst>
                <a:latin typeface="Lucida Handwriting" panose="03010101010101010101" pitchFamily="66" charset="0"/>
              </a:rPr>
              <a:t>Let Your Dreams Be Your Wings</a:t>
            </a:r>
            <a:endParaRPr lang="en-US" b="1" cap="none" spc="0" dirty="0">
              <a:ln w="9525">
                <a:solidFill>
                  <a:schemeClr val="tx1"/>
                </a:solidFill>
                <a:prstDash val="solid"/>
              </a:ln>
              <a:solidFill>
                <a:srgbClr val="00FFFF"/>
              </a:solidFill>
              <a:effectLst>
                <a:outerShdw blurRad="12700" dist="38100" dir="2700000" algn="tl" rotWithShape="0">
                  <a:schemeClr val="accent5">
                    <a:lumMod val="60000"/>
                    <a:lumOff val="40000"/>
                  </a:schemeClr>
                </a:outerShdw>
              </a:effectLst>
            </a:endParaRPr>
          </a:p>
        </p:txBody>
      </p:sp>
      <p:pic>
        <p:nvPicPr>
          <p:cNvPr id="16" name="Picture 15" descr="A close up of a logo&#10;&#10;Description automatically generated">
            <a:extLst>
              <a:ext uri="{FF2B5EF4-FFF2-40B4-BE49-F238E27FC236}">
                <a16:creationId xmlns:a16="http://schemas.microsoft.com/office/drawing/2014/main" id="{DA256F5F-0037-4F3B-A48B-0B9E34325C67}"/>
              </a:ext>
            </a:extLst>
          </p:cNvPr>
          <p:cNvPicPr>
            <a:picLocks noChangeAspect="1"/>
          </p:cNvPicPr>
          <p:nvPr/>
        </p:nvPicPr>
        <p:blipFill>
          <a:blip r:embed="rId28" cstate="print">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a:off x="463073" y="5485479"/>
            <a:ext cx="427282" cy="427282"/>
          </a:xfrm>
          <a:prstGeom prst="rect">
            <a:avLst/>
          </a:prstGeom>
        </p:spPr>
      </p:pic>
    </p:spTree>
    <p:extLst>
      <p:ext uri="{BB962C8B-B14F-4D97-AF65-F5344CB8AC3E}">
        <p14:creationId xmlns:p14="http://schemas.microsoft.com/office/powerpoint/2010/main" val="251308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817" y="150721"/>
            <a:ext cx="203943" cy="158076"/>
          </a:xfrm>
          <a:prstGeom prst="rect">
            <a:avLst/>
          </a:prstGeom>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068" y="192403"/>
            <a:ext cx="326596" cy="253145"/>
          </a:xfrm>
          <a:prstGeom prst="rect">
            <a:avLst/>
          </a:prstGeom>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5866">
            <a:off x="7255873" y="545852"/>
            <a:ext cx="274356" cy="212653"/>
          </a:xfrm>
          <a:prstGeom prst="rect">
            <a:avLst/>
          </a:prstGeom>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123" y="74805"/>
            <a:ext cx="235794" cy="182764"/>
          </a:xfrm>
          <a:prstGeom prst="rect">
            <a:avLst/>
          </a:prstGeom>
          <a:ln>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984" y="178848"/>
            <a:ext cx="326596" cy="253145"/>
          </a:xfrm>
          <a:prstGeom prst="rect">
            <a:avLst/>
          </a:prstGeom>
          <a:ln>
            <a:noFill/>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817" y="90801"/>
            <a:ext cx="225454" cy="174749"/>
          </a:xfrm>
          <a:prstGeom prst="rect">
            <a:avLst/>
          </a:prstGeom>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2355" y="573307"/>
            <a:ext cx="199341" cy="154509"/>
          </a:xfrm>
          <a:prstGeom prst="rect">
            <a:avLst/>
          </a:prstGeom>
          <a:ln>
            <a:no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3133" y="185399"/>
            <a:ext cx="245021" cy="189916"/>
          </a:xfrm>
          <a:prstGeom prst="rect">
            <a:avLst/>
          </a:prstGeom>
          <a:ln>
            <a:noFill/>
          </a:ln>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3354" y="368979"/>
            <a:ext cx="131252" cy="101733"/>
          </a:xfrm>
          <a:prstGeom prst="rect">
            <a:avLst/>
          </a:prstGeom>
          <a:ln>
            <a:noFill/>
          </a:ln>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2485" y="317015"/>
            <a:ext cx="132439" cy="102655"/>
          </a:xfrm>
          <a:prstGeom prst="rect">
            <a:avLst/>
          </a:prstGeom>
          <a:ln>
            <a:noFill/>
          </a:ln>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5947" y="731350"/>
            <a:ext cx="132439" cy="102655"/>
          </a:xfrm>
          <a:prstGeom prst="rect">
            <a:avLst/>
          </a:prstGeom>
          <a:ln>
            <a:noFill/>
          </a:ln>
        </p:spPr>
      </p:pic>
      <p:pic>
        <p:nvPicPr>
          <p:cNvPr id="22" name="Picture 21"/>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6942600" y="522222"/>
            <a:ext cx="194332" cy="156718"/>
          </a:xfrm>
          <a:prstGeom prst="rect">
            <a:avLst/>
          </a:prstGeom>
        </p:spPr>
      </p:pic>
      <p:pic>
        <p:nvPicPr>
          <p:cNvPr id="24" name="Picture 23"/>
          <p:cNvPicPr>
            <a:picLocks noChangeAspect="1"/>
          </p:cNvPicPr>
          <p:nvPr/>
        </p:nvPicPr>
        <p:blipFill>
          <a:blip r:embed="rId13" cstate="print">
            <a:duotone>
              <a:prstClr val="black"/>
              <a:srgbClr val="B6FCEB">
                <a:tint val="45000"/>
                <a:satMod val="400000"/>
              </a:srgbClr>
            </a:duotone>
            <a:extLst>
              <a:ext uri="{BEBA8EAE-BF5A-486C-A8C5-ECC9F3942E4B}">
                <a14:imgProps xmlns:a14="http://schemas.microsoft.com/office/drawing/2010/main">
                  <a14:imgLayer r:embed="rId14">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8124108">
            <a:off x="6716169" y="354008"/>
            <a:ext cx="165017" cy="133078"/>
          </a:xfrm>
          <a:prstGeom prst="rect">
            <a:avLst/>
          </a:prstGeom>
          <a:ln>
            <a:noFill/>
          </a:ln>
        </p:spPr>
      </p:pic>
      <p:pic>
        <p:nvPicPr>
          <p:cNvPr id="25" name="Picture 24"/>
          <p:cNvPicPr>
            <a:picLocks noChangeAspect="1"/>
          </p:cNvPicPr>
          <p:nvPr/>
        </p:nvPicPr>
        <p:blipFill>
          <a:blip r:embed="rId15" cstate="print">
            <a:duotone>
              <a:prstClr val="black"/>
              <a:srgbClr val="B6FCEB">
                <a:tint val="45000"/>
                <a:satMod val="400000"/>
              </a:srgbClr>
            </a:duotone>
            <a:extLst>
              <a:ext uri="{BEBA8EAE-BF5A-486C-A8C5-ECC9F3942E4B}">
                <a14:imgProps xmlns:a14="http://schemas.microsoft.com/office/drawing/2010/main">
                  <a14:imgLayer r:embed="rId16">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8124108">
            <a:off x="7074955" y="661171"/>
            <a:ext cx="193245" cy="155842"/>
          </a:xfrm>
          <a:prstGeom prst="rect">
            <a:avLst/>
          </a:prstGeom>
          <a:ln>
            <a:noFill/>
          </a:ln>
        </p:spPr>
      </p:pic>
      <p:pic>
        <p:nvPicPr>
          <p:cNvPr id="26" name="Picture 25"/>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7334276" y="339542"/>
            <a:ext cx="194332" cy="156718"/>
          </a:xfrm>
          <a:prstGeom prst="rect">
            <a:avLst/>
          </a:prstGeom>
        </p:spPr>
      </p:pic>
      <p:pic>
        <p:nvPicPr>
          <p:cNvPr id="27" name="Picture 26"/>
          <p:cNvPicPr>
            <a:picLocks noChangeAspect="1"/>
          </p:cNvPicPr>
          <p:nvPr/>
        </p:nvPicPr>
        <p:blipFill>
          <a:blip r:embed="rId11" cstate="print">
            <a:duotone>
              <a:prstClr val="black"/>
              <a:srgbClr val="FFCCCC">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124108">
            <a:off x="7519874" y="524777"/>
            <a:ext cx="194332" cy="156718"/>
          </a:xfrm>
          <a:prstGeom prst="rect">
            <a:avLst/>
          </a:prstGeom>
        </p:spPr>
      </p:pic>
      <p:sp>
        <p:nvSpPr>
          <p:cNvPr id="6" name="Rounded Rectangle 5"/>
          <p:cNvSpPr/>
          <p:nvPr/>
        </p:nvSpPr>
        <p:spPr>
          <a:xfrm>
            <a:off x="2269364" y="2657125"/>
            <a:ext cx="5518593" cy="5012146"/>
          </a:xfrm>
          <a:prstGeom prst="roundRect">
            <a:avLst/>
          </a:prstGeom>
          <a:ln w="57150">
            <a:solidFill>
              <a:schemeClr val="bg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91"/>
          </a:p>
        </p:txBody>
      </p:sp>
      <p:sp>
        <p:nvSpPr>
          <p:cNvPr id="23" name="Rectangle 22"/>
          <p:cNvSpPr/>
          <p:nvPr/>
        </p:nvSpPr>
        <p:spPr>
          <a:xfrm>
            <a:off x="2602694" y="2966535"/>
            <a:ext cx="4984024" cy="5323765"/>
          </a:xfrm>
          <a:prstGeom prst="rect">
            <a:avLst/>
          </a:prstGeom>
        </p:spPr>
        <p:txBody>
          <a:bodyPr wrap="square">
            <a:spAutoFit/>
          </a:bodyPr>
          <a:lstStyle/>
          <a:p>
            <a:r>
              <a:rPr lang="en-US" sz="1854" dirty="0">
                <a:solidFill>
                  <a:schemeClr val="bg1"/>
                </a:solidFill>
                <a:latin typeface="Short Stack" panose="02010500040000000007" pitchFamily="2" charset="0"/>
                <a:ea typeface="KBZipaDeeDooDah" panose="02000603000000000000" pitchFamily="2" charset="0"/>
              </a:rPr>
              <a:t>All rights reserved by StudentSavvy. Permission to copy for </a:t>
            </a:r>
            <a:r>
              <a:rPr lang="en-US" sz="1854" b="1" u="sng" dirty="0">
                <a:solidFill>
                  <a:schemeClr val="bg1"/>
                </a:solidFill>
                <a:latin typeface="Short Stack" panose="02010500040000000007" pitchFamily="2" charset="0"/>
                <a:ea typeface="KBZipaDeeDooDah" panose="02000603000000000000" pitchFamily="2" charset="0"/>
              </a:rPr>
              <a:t>SINGLE classroom use only</a:t>
            </a:r>
            <a:r>
              <a:rPr lang="en-US" sz="1854" dirty="0">
                <a:solidFill>
                  <a:schemeClr val="bg1"/>
                </a:solidFill>
                <a:latin typeface="Short Stack" panose="02010500040000000007" pitchFamily="2" charset="0"/>
                <a:ea typeface="KBZipaDeeDooDah" panose="02000603000000000000" pitchFamily="2" charset="0"/>
              </a:rPr>
              <a:t>. If you would like to share this product with other educators, you</a:t>
            </a:r>
            <a:r>
              <a:rPr lang="en-US" sz="1854" b="1" dirty="0">
                <a:solidFill>
                  <a:schemeClr val="bg1"/>
                </a:solidFill>
                <a:latin typeface="Short Stack" panose="02010500040000000007" pitchFamily="2" charset="0"/>
                <a:ea typeface="KBZipaDeeDooDah" panose="02000603000000000000" pitchFamily="2" charset="0"/>
              </a:rPr>
              <a:t> MUST </a:t>
            </a:r>
            <a:r>
              <a:rPr lang="en-US" sz="1854" dirty="0">
                <a:solidFill>
                  <a:schemeClr val="bg1"/>
                </a:solidFill>
                <a:latin typeface="Short Stack" panose="02010500040000000007" pitchFamily="2" charset="0"/>
                <a:ea typeface="KBZipaDeeDooDah" panose="02000603000000000000" pitchFamily="2" charset="0"/>
              </a:rPr>
              <a:t>purchase a multiple license. You may not</a:t>
            </a:r>
          </a:p>
          <a:p>
            <a:r>
              <a:rPr lang="en-US" sz="1854" dirty="0">
                <a:solidFill>
                  <a:schemeClr val="bg1"/>
                </a:solidFill>
                <a:latin typeface="Short Stack" panose="02010500040000000007" pitchFamily="2" charset="0"/>
                <a:ea typeface="KBZipaDeeDooDah" panose="02000603000000000000" pitchFamily="2" charset="0"/>
              </a:rPr>
              <a:t>alter this PDF in any way or resell. </a:t>
            </a:r>
            <a:r>
              <a:rPr lang="en-US" sz="1854" dirty="0">
                <a:solidFill>
                  <a:schemeClr val="bg1"/>
                </a:solidFill>
                <a:latin typeface="Short Stack" panose="02010500040000000007" pitchFamily="2" charset="0"/>
              </a:rPr>
              <a:t>Copying any part of this product and placing it on the internet in any form is strictly forbidden and is a violation of the  Digital Millennium Copyright Act (</a:t>
            </a:r>
            <a:r>
              <a:rPr lang="en-US" sz="1854" dirty="0" err="1">
                <a:solidFill>
                  <a:schemeClr val="bg1"/>
                </a:solidFill>
                <a:latin typeface="Short Stack" panose="02010500040000000007" pitchFamily="2" charset="0"/>
              </a:rPr>
              <a:t>DMCA</a:t>
            </a:r>
            <a:r>
              <a:rPr lang="en-US" sz="1854" dirty="0">
                <a:solidFill>
                  <a:schemeClr val="bg1"/>
                </a:solidFill>
                <a:latin typeface="Short Stack" panose="02010500040000000007" pitchFamily="2" charset="0"/>
              </a:rPr>
              <a:t>). These items will be located by Google and traced back to the publishing site.</a:t>
            </a:r>
            <a:endParaRPr lang="en-US" sz="1854" dirty="0">
              <a:solidFill>
                <a:schemeClr val="bg1"/>
              </a:solidFill>
              <a:latin typeface="Short Stack" panose="02010500040000000007" pitchFamily="2" charset="0"/>
              <a:ea typeface="KBZipaDeeDooDah" panose="02000603000000000000" pitchFamily="2" charset="0"/>
            </a:endParaRPr>
          </a:p>
          <a:p>
            <a:pPr algn="ctr"/>
            <a:endParaRPr lang="en-US" sz="2164" dirty="0">
              <a:solidFill>
                <a:schemeClr val="bg1"/>
              </a:solidFill>
              <a:latin typeface="Short Stack" panose="02010500040000000007" pitchFamily="2" charset="0"/>
              <a:ea typeface="KBZipaDeeDooDah" panose="02000603000000000000" pitchFamily="2" charset="0"/>
            </a:endParaRPr>
          </a:p>
          <a:p>
            <a:pPr algn="ctr"/>
            <a:endParaRPr lang="en-US" sz="2164" dirty="0">
              <a:solidFill>
                <a:schemeClr val="bg1"/>
              </a:solidFill>
              <a:latin typeface="Short Stack" panose="02010500040000000007" pitchFamily="2" charset="0"/>
              <a:ea typeface="KBZipaDeeDooDah" panose="02000603000000000000" pitchFamily="2" charset="0"/>
            </a:endParaRPr>
          </a:p>
        </p:txBody>
      </p:sp>
      <p:sp>
        <p:nvSpPr>
          <p:cNvPr id="14" name="Rectangle 13"/>
          <p:cNvSpPr/>
          <p:nvPr/>
        </p:nvSpPr>
        <p:spPr>
          <a:xfrm>
            <a:off x="2935318" y="7253243"/>
            <a:ext cx="2967480" cy="377667"/>
          </a:xfrm>
          <a:prstGeom prst="rect">
            <a:avLst/>
          </a:prstGeom>
        </p:spPr>
        <p:txBody>
          <a:bodyPr wrap="none">
            <a:spAutoFit/>
          </a:bodyPr>
          <a:lstStyle/>
          <a:p>
            <a:pPr algn="ctr"/>
            <a:r>
              <a:rPr lang="en-US" sz="1854" dirty="0">
                <a:solidFill>
                  <a:schemeClr val="bg1"/>
                </a:solidFill>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1854" dirty="0">
                <a:solidFill>
                  <a:schemeClr val="bg1"/>
                </a:solidFill>
                <a:effectLst>
                  <a:outerShdw blurRad="38100" dist="38100" dir="2700000" algn="tl">
                    <a:srgbClr val="000000">
                      <a:alpha val="43137"/>
                    </a:srgbClr>
                  </a:outerShdw>
                </a:effectLst>
                <a:latin typeface="Short Stack" panose="02010500040000000007" pitchFamily="2" charset="0"/>
              </a:rPr>
              <a:t>© 2015</a:t>
            </a:r>
            <a:endParaRPr lang="en-US" sz="1854" dirty="0">
              <a:solidFill>
                <a:schemeClr val="bg1"/>
              </a:solidFill>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8848" y="1572268"/>
            <a:ext cx="3992010" cy="999428"/>
          </a:xfrm>
          <a:prstGeom prst="rect">
            <a:avLst/>
          </a:prstGeom>
        </p:spPr>
      </p:pic>
      <p:sp>
        <p:nvSpPr>
          <p:cNvPr id="2" name="TextBox 1"/>
          <p:cNvSpPr txBox="1"/>
          <p:nvPr/>
        </p:nvSpPr>
        <p:spPr>
          <a:xfrm>
            <a:off x="3609046" y="312066"/>
            <a:ext cx="2611613" cy="1138773"/>
          </a:xfrm>
          <a:prstGeom prst="rect">
            <a:avLst/>
          </a:prstGeom>
          <a:noFill/>
        </p:spPr>
        <p:txBody>
          <a:bodyPr wrap="none" rtlCol="0">
            <a:spAutoFit/>
          </a:bodyPr>
          <a:lstStyle/>
          <a:p>
            <a:pPr algn="ctr"/>
            <a:r>
              <a:rPr lang="en-US" sz="3400" dirty="0">
                <a:latin typeface="KBZipaDeeDooDah" panose="02000603000000000000" pitchFamily="2" charset="0"/>
                <a:ea typeface="KBZipaDeeDooDah" panose="02000603000000000000" pitchFamily="2" charset="0"/>
              </a:rPr>
              <a:t>Thanks for </a:t>
            </a:r>
          </a:p>
          <a:p>
            <a:pPr algn="ctr"/>
            <a:r>
              <a:rPr lang="en-US" sz="3400" dirty="0">
                <a:latin typeface="KBZipaDeeDooDah" panose="02000603000000000000" pitchFamily="2" charset="0"/>
                <a:ea typeface="KBZipaDeeDooDah" panose="02000603000000000000" pitchFamily="2" charset="0"/>
              </a:rPr>
              <a:t>downloading!</a:t>
            </a:r>
          </a:p>
        </p:txBody>
      </p:sp>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70316" y="208073"/>
            <a:ext cx="1062039" cy="1062039"/>
          </a:xfrm>
          <a:prstGeom prst="rect">
            <a:avLst/>
          </a:prstGeom>
          <a:ln w="38100">
            <a:solidFill>
              <a:srgbClr val="8BF2FD"/>
            </a:solidFill>
          </a:ln>
        </p:spPr>
      </p:pic>
    </p:spTree>
    <p:extLst>
      <p:ext uri="{BB962C8B-B14F-4D97-AF65-F5344CB8AC3E}">
        <p14:creationId xmlns:p14="http://schemas.microsoft.com/office/powerpoint/2010/main" val="38190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11565" b="9874"/>
          <a:stretch/>
        </p:blipFill>
        <p:spPr>
          <a:xfrm>
            <a:off x="4095722" y="7032918"/>
            <a:ext cx="1870863" cy="621862"/>
          </a:xfrm>
          <a:prstGeom prst="rect">
            <a:avLst/>
          </a:prstGeom>
        </p:spPr>
      </p:pic>
      <p:pic>
        <p:nvPicPr>
          <p:cNvPr id="1029" name="Picture 10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6779" y="5657623"/>
            <a:ext cx="1383561" cy="1383561"/>
          </a:xfrm>
          <a:prstGeom prst="rect">
            <a:avLst/>
          </a:prstGeom>
        </p:spPr>
      </p:pic>
      <p:sp>
        <p:nvSpPr>
          <p:cNvPr id="14" name="Rectangle 13"/>
          <p:cNvSpPr/>
          <p:nvPr/>
        </p:nvSpPr>
        <p:spPr>
          <a:xfrm>
            <a:off x="6429934" y="7256048"/>
            <a:ext cx="1534395" cy="230832"/>
          </a:xfrm>
          <a:prstGeom prst="rect">
            <a:avLst/>
          </a:prstGeom>
        </p:spPr>
        <p:txBody>
          <a:bodyPr wrap="none">
            <a:spAutoFit/>
          </a:bodyPr>
          <a:lstStyle/>
          <a:p>
            <a:pPr algn="ctr"/>
            <a:r>
              <a:rPr lang="en-US" sz="9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900" dirty="0">
                <a:effectLst>
                  <a:outerShdw blurRad="38100" dist="38100" dir="2700000" algn="tl">
                    <a:srgbClr val="000000">
                      <a:alpha val="43137"/>
                    </a:srgbClr>
                  </a:outerShdw>
                </a:effectLst>
                <a:latin typeface="Short Stack" panose="02010500040000000007" pitchFamily="2" charset="0"/>
              </a:rPr>
              <a:t>© 2015</a:t>
            </a:r>
            <a:endParaRPr lang="en-US" sz="90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sp>
        <p:nvSpPr>
          <p:cNvPr id="15" name="Rectangle 14"/>
          <p:cNvSpPr/>
          <p:nvPr/>
        </p:nvSpPr>
        <p:spPr>
          <a:xfrm>
            <a:off x="2426365" y="3600747"/>
            <a:ext cx="5209575" cy="323165"/>
          </a:xfrm>
          <a:prstGeom prst="rect">
            <a:avLst/>
          </a:prstGeom>
        </p:spPr>
        <p:txBody>
          <a:bodyPr wrap="square">
            <a:spAutoFit/>
          </a:bodyPr>
          <a:lstStyle/>
          <a:p>
            <a:r>
              <a:rPr lang="en-US" sz="1500" dirty="0">
                <a:latin typeface="Wish I Were Taller" panose="02000000000000000000" pitchFamily="2" charset="0"/>
                <a:ea typeface="KBZipaDeeDooDah" panose="02000603000000000000" pitchFamily="2" charset="0"/>
                <a:hlinkClick r:id="rId5"/>
              </a:rPr>
              <a:t>CLICK HERE TO FOLLOW AND FIND ADDITIONAL RESOURCES!</a:t>
            </a:r>
            <a:endParaRPr lang="en-US" sz="2100" dirty="0">
              <a:latin typeface="Wish I Were Taller" panose="02000000000000000000" pitchFamily="2" charset="0"/>
              <a:ea typeface="KBZipaDeeDooDah" panose="02000603000000000000" pitchFamily="2" charset="0"/>
            </a:endParaRPr>
          </a:p>
        </p:txBody>
      </p:sp>
      <p:sp>
        <p:nvSpPr>
          <p:cNvPr id="11" name="Rectangle 10"/>
          <p:cNvSpPr/>
          <p:nvPr/>
        </p:nvSpPr>
        <p:spPr>
          <a:xfrm>
            <a:off x="2849444" y="1217063"/>
            <a:ext cx="4893503" cy="750590"/>
          </a:xfrm>
          <a:prstGeom prst="rect">
            <a:avLst/>
          </a:prstGeom>
        </p:spPr>
        <p:txBody>
          <a:bodyPr wrap="square">
            <a:spAutoFit/>
          </a:bodyPr>
          <a:lstStyle/>
          <a:p>
            <a:pPr algn="r"/>
            <a:r>
              <a:rPr lang="en-US" sz="1426" i="1" dirty="0">
                <a:solidFill>
                  <a:srgbClr val="0BB1A5"/>
                </a:solidFill>
                <a:latin typeface="Short Stack" panose="02010500040000000007" pitchFamily="2" charset="0"/>
                <a:ea typeface="KBZipaDeeDooDah" panose="02000603000000000000" pitchFamily="2" charset="0"/>
              </a:rPr>
              <a:t>“Where teachers become </a:t>
            </a:r>
            <a:r>
              <a:rPr lang="en-US" sz="1426" b="1" i="1" dirty="0">
                <a:solidFill>
                  <a:schemeClr val="tx1">
                    <a:lumMod val="85000"/>
                    <a:lumOff val="15000"/>
                  </a:schemeClr>
                </a:solidFill>
                <a:latin typeface="Short Stack" panose="02010500040000000007" pitchFamily="2" charset="0"/>
                <a:ea typeface="KBZipaDeeDooDah" panose="02000603000000000000" pitchFamily="2" charset="0"/>
              </a:rPr>
              <a:t>savvy</a:t>
            </a:r>
            <a:r>
              <a:rPr lang="en-US" sz="1426" i="1" dirty="0">
                <a:solidFill>
                  <a:schemeClr val="tx1">
                    <a:lumMod val="85000"/>
                    <a:lumOff val="15000"/>
                  </a:schemeClr>
                </a:solidFill>
                <a:latin typeface="Short Stack" panose="02010500040000000007" pitchFamily="2" charset="0"/>
                <a:ea typeface="KBZipaDeeDooDah" panose="02000603000000000000" pitchFamily="2" charset="0"/>
              </a:rPr>
              <a:t> </a:t>
            </a:r>
            <a:r>
              <a:rPr lang="en-US" sz="1426" i="1" dirty="0">
                <a:solidFill>
                  <a:srgbClr val="0BB1A5"/>
                </a:solidFill>
                <a:latin typeface="Short Stack" panose="02010500040000000007" pitchFamily="2" charset="0"/>
                <a:ea typeface="KBZipaDeeDooDah" panose="02000603000000000000" pitchFamily="2" charset="0"/>
              </a:rPr>
              <a:t>about their </a:t>
            </a:r>
            <a:r>
              <a:rPr lang="en-US" sz="1426" i="1" dirty="0">
                <a:solidFill>
                  <a:schemeClr val="tx1">
                    <a:lumMod val="85000"/>
                    <a:lumOff val="15000"/>
                  </a:schemeClr>
                </a:solidFill>
                <a:latin typeface="Short Stack" panose="02010500040000000007" pitchFamily="2" charset="0"/>
                <a:ea typeface="KBZipaDeeDooDah" panose="02000603000000000000" pitchFamily="2" charset="0"/>
              </a:rPr>
              <a:t>students</a:t>
            </a:r>
            <a:r>
              <a:rPr lang="en-US" sz="1426" i="1" dirty="0">
                <a:solidFill>
                  <a:srgbClr val="0BB1A5"/>
                </a:solidFill>
                <a:latin typeface="Short Stack" panose="02010500040000000007" pitchFamily="2" charset="0"/>
                <a:ea typeface="KBZipaDeeDooDah" panose="02000603000000000000" pitchFamily="2" charset="0"/>
              </a:rPr>
              <a:t>, finding the latest information and           resources to use in the classroom!”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4940" y="1959148"/>
            <a:ext cx="2508008" cy="155080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722" y="1861283"/>
            <a:ext cx="1139219" cy="170882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4862" y="2202311"/>
            <a:ext cx="1715478" cy="1307290"/>
          </a:xfrm>
          <a:prstGeom prst="rect">
            <a:avLst/>
          </a:prstGeom>
        </p:spPr>
      </p:pic>
      <p:sp>
        <p:nvSpPr>
          <p:cNvPr id="23" name="Rectangle 22"/>
          <p:cNvSpPr/>
          <p:nvPr/>
        </p:nvSpPr>
        <p:spPr>
          <a:xfrm>
            <a:off x="6032752" y="7437754"/>
            <a:ext cx="1936749" cy="207749"/>
          </a:xfrm>
          <a:prstGeom prst="rect">
            <a:avLst/>
          </a:prstGeom>
        </p:spPr>
        <p:txBody>
          <a:bodyPr wrap="none">
            <a:spAutoFit/>
          </a:bodyPr>
          <a:lstStyle/>
          <a:p>
            <a:pPr algn="ctr"/>
            <a:r>
              <a:rPr lang="en-US" sz="750"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Photo Credit – Dollar Photo Club</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11564" t="39886" r="10251" b="49399"/>
          <a:stretch/>
        </p:blipFill>
        <p:spPr>
          <a:xfrm>
            <a:off x="3980340" y="730898"/>
            <a:ext cx="3762608" cy="431686"/>
          </a:xfrm>
          <a:prstGeom prst="rect">
            <a:avLst/>
          </a:prstGeom>
        </p:spPr>
      </p:pic>
      <p:sp>
        <p:nvSpPr>
          <p:cNvPr id="22" name="Rectangle 21"/>
          <p:cNvSpPr/>
          <p:nvPr/>
        </p:nvSpPr>
        <p:spPr>
          <a:xfrm>
            <a:off x="2138477" y="168517"/>
            <a:ext cx="2760692" cy="600164"/>
          </a:xfrm>
          <a:prstGeom prst="rect">
            <a:avLst/>
          </a:prstGeom>
        </p:spPr>
        <p:txBody>
          <a:bodyPr wrap="none">
            <a:spAutoFit/>
          </a:bodyPr>
          <a:lstStyle/>
          <a:p>
            <a:pPr algn="ctr"/>
            <a:r>
              <a:rPr lang="en-US" sz="3300" dirty="0">
                <a:latin typeface="KBZipaDeeDooDah" panose="02000603000000000000" pitchFamily="2" charset="0"/>
                <a:ea typeface="KBZipaDeeDooDah" panose="02000603000000000000" pitchFamily="2" charset="0"/>
              </a:rPr>
              <a:t>Studentsavvy</a:t>
            </a:r>
          </a:p>
        </p:txBody>
      </p:sp>
      <p:pic>
        <p:nvPicPr>
          <p:cNvPr id="29" name="Picture 28"/>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76887" y="66417"/>
            <a:ext cx="524559" cy="658749"/>
          </a:xfrm>
          <a:prstGeom prst="rect">
            <a:avLst/>
          </a:prstGeom>
        </p:spPr>
      </p:pic>
      <p:pic>
        <p:nvPicPr>
          <p:cNvPr id="31" name="Picture 30">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83439" y="4070729"/>
            <a:ext cx="1396902" cy="1393566"/>
          </a:xfrm>
          <a:prstGeom prst="rect">
            <a:avLst/>
          </a:prstGeom>
        </p:spPr>
      </p:pic>
      <p:pic>
        <p:nvPicPr>
          <p:cNvPr id="1025" name="Picture 102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3587" y="5523742"/>
            <a:ext cx="1587364" cy="1587364"/>
          </a:xfrm>
          <a:prstGeom prst="rect">
            <a:avLst/>
          </a:prstGeom>
        </p:spPr>
      </p:pic>
      <p:pic>
        <p:nvPicPr>
          <p:cNvPr id="1026" name="Picture 1025">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74324" y="4083041"/>
            <a:ext cx="1366606" cy="1366606"/>
          </a:xfrm>
          <a:prstGeom prst="rect">
            <a:avLst/>
          </a:prstGeom>
        </p:spPr>
      </p:pic>
      <p:pic>
        <p:nvPicPr>
          <p:cNvPr id="1027" name="Picture 1026">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1003" y="5586835"/>
            <a:ext cx="1449404" cy="1449404"/>
          </a:xfrm>
          <a:prstGeom prst="rect">
            <a:avLst/>
          </a:prstGeom>
        </p:spPr>
      </p:pic>
      <p:pic>
        <p:nvPicPr>
          <p:cNvPr id="2" name="Picture 1">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14464" y="4070729"/>
            <a:ext cx="1449404" cy="1381254"/>
          </a:xfrm>
          <a:prstGeom prst="rect">
            <a:avLst/>
          </a:prstGeom>
        </p:spPr>
      </p:pic>
    </p:spTree>
    <p:extLst>
      <p:ext uri="{BB962C8B-B14F-4D97-AF65-F5344CB8AC3E}">
        <p14:creationId xmlns:p14="http://schemas.microsoft.com/office/powerpoint/2010/main" val="3777979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552</Words>
  <Application>Microsoft Office PowerPoint</Application>
  <PresentationFormat>Custom</PresentationFormat>
  <Paragraphs>84</Paragraphs>
  <Slides>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 Year Without Rain</vt:lpstr>
      <vt:lpstr>Arial</vt:lpstr>
      <vt:lpstr>Calibri</vt:lpstr>
      <vt:lpstr>Calibri Light</vt:lpstr>
      <vt:lpstr>Digs My Hart</vt:lpstr>
      <vt:lpstr>KBZipaDeeDooDah</vt:lpstr>
      <vt:lpstr>KG Payphone</vt:lpstr>
      <vt:lpstr>KG Two is Better Than One</vt:lpstr>
      <vt:lpstr>Lucida Handwriting</vt:lpstr>
      <vt:lpstr>Short Stack</vt:lpstr>
      <vt:lpstr>Wish I Were Taller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Bowden</dc:creator>
  <cp:lastModifiedBy>Escobar, Danella D.</cp:lastModifiedBy>
  <cp:revision>29</cp:revision>
  <cp:lastPrinted>2016-08-17T11:28:09Z</cp:lastPrinted>
  <dcterms:created xsi:type="dcterms:W3CDTF">2015-08-24T14:21:14Z</dcterms:created>
  <dcterms:modified xsi:type="dcterms:W3CDTF">2020-07-21T23:57:46Z</dcterms:modified>
</cp:coreProperties>
</file>